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34"/>
  </p:notesMasterIdLst>
  <p:sldIdLst>
    <p:sldId id="256" r:id="rId5"/>
    <p:sldId id="302" r:id="rId6"/>
    <p:sldId id="260" r:id="rId7"/>
    <p:sldId id="316" r:id="rId8"/>
    <p:sldId id="328" r:id="rId9"/>
    <p:sldId id="327" r:id="rId10"/>
    <p:sldId id="330" r:id="rId11"/>
    <p:sldId id="295" r:id="rId12"/>
    <p:sldId id="282" r:id="rId13"/>
    <p:sldId id="353" r:id="rId14"/>
    <p:sldId id="341" r:id="rId15"/>
    <p:sldId id="342" r:id="rId16"/>
    <p:sldId id="298" r:id="rId17"/>
    <p:sldId id="345" r:id="rId18"/>
    <p:sldId id="349" r:id="rId19"/>
    <p:sldId id="350" r:id="rId20"/>
    <p:sldId id="348" r:id="rId21"/>
    <p:sldId id="343" r:id="rId22"/>
    <p:sldId id="314" r:id="rId23"/>
    <p:sldId id="352" r:id="rId24"/>
    <p:sldId id="340" r:id="rId25"/>
    <p:sldId id="311" r:id="rId26"/>
    <p:sldId id="312" r:id="rId27"/>
    <p:sldId id="351" r:id="rId28"/>
    <p:sldId id="337" r:id="rId29"/>
    <p:sldId id="338" r:id="rId30"/>
    <p:sldId id="339" r:id="rId31"/>
    <p:sldId id="308" r:id="rId32"/>
    <p:sldId id="310" r:id="rId3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Quayle, Timothy" initials="Q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99FF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567" autoAdjust="0"/>
    <p:restoredTop sz="89387" autoAdjust="0"/>
  </p:normalViewPr>
  <p:slideViewPr>
    <p:cSldViewPr>
      <p:cViewPr>
        <p:scale>
          <a:sx n="110" d="100"/>
          <a:sy n="110" d="100"/>
        </p:scale>
        <p:origin x="-2190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50" d="100"/>
          <a:sy n="150" d="100"/>
        </p:scale>
        <p:origin x="-1986" y="178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3E234C-E0C1-4EAD-AB75-F1F9CA267F9F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BFA5C9-4415-4F1E-A911-58D291357877}">
      <dgm:prSet phldrT="[Text]"/>
      <dgm:spPr>
        <a:solidFill>
          <a:srgbClr val="00B0F0">
            <a:alpha val="50000"/>
          </a:srgbClr>
        </a:solidFill>
        <a:ln>
          <a:solidFill>
            <a:srgbClr val="00B0F0"/>
          </a:solidFill>
        </a:ln>
      </dgm:spPr>
      <dgm:t>
        <a:bodyPr/>
        <a:lstStyle/>
        <a:p>
          <a:r>
            <a:rPr lang="en-US" b="1" dirty="0" smtClean="0"/>
            <a:t>Quality</a:t>
          </a:r>
          <a:endParaRPr lang="en-US" b="1" dirty="0"/>
        </a:p>
      </dgm:t>
    </dgm:pt>
    <dgm:pt modelId="{4C592EBA-A203-40BF-AC29-7F1C9ABDE68B}" type="parTrans" cxnId="{9063AFE5-ECE6-4297-AE84-69811366C142}">
      <dgm:prSet/>
      <dgm:spPr/>
      <dgm:t>
        <a:bodyPr/>
        <a:lstStyle/>
        <a:p>
          <a:endParaRPr lang="en-US"/>
        </a:p>
      </dgm:t>
    </dgm:pt>
    <dgm:pt modelId="{1CBC09E4-CB69-481F-99AF-4B3557EEDD11}" type="sibTrans" cxnId="{9063AFE5-ECE6-4297-AE84-69811366C142}">
      <dgm:prSet/>
      <dgm:spPr/>
      <dgm:t>
        <a:bodyPr/>
        <a:lstStyle/>
        <a:p>
          <a:endParaRPr lang="en-US"/>
        </a:p>
      </dgm:t>
    </dgm:pt>
    <dgm:pt modelId="{42A27997-15E6-438D-BF5D-ABDA4303F80E}">
      <dgm:prSet phldrT="[Text]"/>
      <dgm:spPr/>
      <dgm:t>
        <a:bodyPr/>
        <a:lstStyle/>
        <a:p>
          <a:r>
            <a:rPr lang="en-US" dirty="0" smtClean="0"/>
            <a:t>Speed </a:t>
          </a:r>
        </a:p>
        <a:p>
          <a:r>
            <a:rPr lang="en-US" dirty="0" smtClean="0"/>
            <a:t>Cost of Time</a:t>
          </a:r>
          <a:endParaRPr lang="en-US" dirty="0"/>
        </a:p>
      </dgm:t>
    </dgm:pt>
    <dgm:pt modelId="{02585129-137C-49F2-A263-4C1F921D7703}" type="parTrans" cxnId="{36BC78C1-CE0A-4455-B40B-033A6609EC25}">
      <dgm:prSet/>
      <dgm:spPr/>
      <dgm:t>
        <a:bodyPr/>
        <a:lstStyle/>
        <a:p>
          <a:endParaRPr lang="en-US"/>
        </a:p>
      </dgm:t>
    </dgm:pt>
    <dgm:pt modelId="{F6E97F6E-B9B0-4533-92A5-FCABC9B27CE9}" type="sibTrans" cxnId="{36BC78C1-CE0A-4455-B40B-033A6609EC25}">
      <dgm:prSet/>
      <dgm:spPr/>
      <dgm:t>
        <a:bodyPr/>
        <a:lstStyle/>
        <a:p>
          <a:endParaRPr lang="en-US"/>
        </a:p>
      </dgm:t>
    </dgm:pt>
    <dgm:pt modelId="{4418FACB-F28B-4C0F-815B-D7D63545CA13}">
      <dgm:prSet phldrT="[Text]"/>
      <dgm:spPr/>
      <dgm:t>
        <a:bodyPr/>
        <a:lstStyle/>
        <a:p>
          <a:r>
            <a:rPr lang="en-US" dirty="0" smtClean="0"/>
            <a:t>Comfort</a:t>
          </a:r>
        </a:p>
        <a:p>
          <a:r>
            <a:rPr lang="en-US" dirty="0" smtClean="0"/>
            <a:t>Enjoyment</a:t>
          </a:r>
        </a:p>
        <a:p>
          <a:r>
            <a:rPr lang="en-US" dirty="0" smtClean="0"/>
            <a:t>Travel Productivity</a:t>
          </a:r>
          <a:endParaRPr lang="en-US" dirty="0"/>
        </a:p>
      </dgm:t>
    </dgm:pt>
    <dgm:pt modelId="{4A7AD3CA-C55E-4F9B-8883-1B49E636412B}" type="parTrans" cxnId="{1A529D53-F0DD-4FE3-B1C5-CE5EE988305C}">
      <dgm:prSet/>
      <dgm:spPr/>
      <dgm:t>
        <a:bodyPr/>
        <a:lstStyle/>
        <a:p>
          <a:endParaRPr lang="en-US"/>
        </a:p>
      </dgm:t>
    </dgm:pt>
    <dgm:pt modelId="{CA6C7E21-1232-4C05-8D1A-8B7EEE75F90F}" type="sibTrans" cxnId="{1A529D53-F0DD-4FE3-B1C5-CE5EE988305C}">
      <dgm:prSet/>
      <dgm:spPr/>
      <dgm:t>
        <a:bodyPr/>
        <a:lstStyle/>
        <a:p>
          <a:endParaRPr lang="en-US"/>
        </a:p>
      </dgm:t>
    </dgm:pt>
    <dgm:pt modelId="{1D260E5E-FC76-4833-9C6A-0AFB80311C00}">
      <dgm:prSet phldrT="[Text]"/>
      <dgm:spPr/>
      <dgm:t>
        <a:bodyPr/>
        <a:lstStyle/>
        <a:p>
          <a:r>
            <a:rPr lang="en-US" dirty="0" smtClean="0"/>
            <a:t>Out-of-Pocket Costs</a:t>
          </a:r>
          <a:endParaRPr lang="en-US" dirty="0"/>
        </a:p>
      </dgm:t>
    </dgm:pt>
    <dgm:pt modelId="{1532418B-4A82-4C31-9FAF-56479210624A}" type="parTrans" cxnId="{EC1D0311-8E9B-4CFC-938D-CC37DE435593}">
      <dgm:prSet/>
      <dgm:spPr/>
      <dgm:t>
        <a:bodyPr/>
        <a:lstStyle/>
        <a:p>
          <a:endParaRPr lang="en-US"/>
        </a:p>
      </dgm:t>
    </dgm:pt>
    <dgm:pt modelId="{13E7D279-53A8-4007-9E25-7F6020AEFFCA}" type="sibTrans" cxnId="{EC1D0311-8E9B-4CFC-938D-CC37DE435593}">
      <dgm:prSet/>
      <dgm:spPr/>
      <dgm:t>
        <a:bodyPr/>
        <a:lstStyle/>
        <a:p>
          <a:endParaRPr lang="en-US"/>
        </a:p>
      </dgm:t>
    </dgm:pt>
    <dgm:pt modelId="{3B69A1FA-FA3E-4567-90AD-EE7EFCEDC63E}">
      <dgm:prSet phldrT="[Text]" custT="1"/>
      <dgm:spPr/>
      <dgm:t>
        <a:bodyPr/>
        <a:lstStyle/>
        <a:p>
          <a:r>
            <a:rPr lang="en-US" sz="2200" dirty="0" smtClean="0"/>
            <a:t>Reliability</a:t>
          </a:r>
          <a:endParaRPr lang="en-US" sz="2200" dirty="0"/>
        </a:p>
      </dgm:t>
    </dgm:pt>
    <dgm:pt modelId="{EBECBFB8-E232-4996-8004-84EF8C764D1D}" type="parTrans" cxnId="{8840442E-6888-4D32-BA7E-BA9F1851C921}">
      <dgm:prSet/>
      <dgm:spPr/>
      <dgm:t>
        <a:bodyPr/>
        <a:lstStyle/>
        <a:p>
          <a:endParaRPr lang="en-US"/>
        </a:p>
      </dgm:t>
    </dgm:pt>
    <dgm:pt modelId="{1DB1DFED-EFF6-4D0F-8D79-B33B7331E63F}" type="sibTrans" cxnId="{8840442E-6888-4D32-BA7E-BA9F1851C921}">
      <dgm:prSet/>
      <dgm:spPr/>
      <dgm:t>
        <a:bodyPr/>
        <a:lstStyle/>
        <a:p>
          <a:endParaRPr lang="en-US"/>
        </a:p>
      </dgm:t>
    </dgm:pt>
    <dgm:pt modelId="{E01713B1-2FE1-4D08-AE9B-14F66CB95292}">
      <dgm:prSet/>
      <dgm:spPr/>
      <dgm:t>
        <a:bodyPr/>
        <a:lstStyle/>
        <a:p>
          <a:r>
            <a:rPr lang="en-US" dirty="0" smtClean="0"/>
            <a:t>Access to jobs and shopping</a:t>
          </a:r>
          <a:endParaRPr lang="en-US" dirty="0"/>
        </a:p>
      </dgm:t>
    </dgm:pt>
    <dgm:pt modelId="{5C4404D2-6125-4545-8424-9A08FA2E6FBB}" type="parTrans" cxnId="{D57F5335-5188-439A-9F95-BC8D3ADD5AE1}">
      <dgm:prSet/>
      <dgm:spPr/>
      <dgm:t>
        <a:bodyPr/>
        <a:lstStyle/>
        <a:p>
          <a:endParaRPr lang="en-US"/>
        </a:p>
      </dgm:t>
    </dgm:pt>
    <dgm:pt modelId="{EF36E2DA-1850-449A-8267-EDBFCA50D48B}" type="sibTrans" cxnId="{D57F5335-5188-439A-9F95-BC8D3ADD5AE1}">
      <dgm:prSet/>
      <dgm:spPr/>
      <dgm:t>
        <a:bodyPr/>
        <a:lstStyle/>
        <a:p>
          <a:endParaRPr lang="en-US"/>
        </a:p>
      </dgm:t>
    </dgm:pt>
    <dgm:pt modelId="{3B1BA64F-6F9E-415A-9361-6C86E8BD40A3}" type="pres">
      <dgm:prSet presAssocID="{4B3E234C-E0C1-4EAD-AB75-F1F9CA267F9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083272-4778-4B8A-99B7-0C41663B405C}" type="pres">
      <dgm:prSet presAssocID="{4B3E234C-E0C1-4EAD-AB75-F1F9CA267F9F}" presName="radial" presStyleCnt="0">
        <dgm:presLayoutVars>
          <dgm:animLvl val="ctr"/>
        </dgm:presLayoutVars>
      </dgm:prSet>
      <dgm:spPr/>
    </dgm:pt>
    <dgm:pt modelId="{32E5621C-A1CD-407B-A09D-22CA2FC02A3F}" type="pres">
      <dgm:prSet presAssocID="{2EBFA5C9-4415-4F1E-A911-58D291357877}" presName="centerShape" presStyleLbl="vennNode1" presStyleIdx="0" presStyleCnt="6" custScaleX="61189" custScaleY="63900"/>
      <dgm:spPr/>
      <dgm:t>
        <a:bodyPr/>
        <a:lstStyle/>
        <a:p>
          <a:endParaRPr lang="en-US"/>
        </a:p>
      </dgm:t>
    </dgm:pt>
    <dgm:pt modelId="{11FC9CD3-98CA-49E1-AD02-027998634F80}" type="pres">
      <dgm:prSet presAssocID="{42A27997-15E6-438D-BF5D-ABDA4303F80E}" presName="node" presStyleLbl="vennNode1" presStyleIdx="1" presStyleCnt="6" custScaleX="167562" custScaleY="1751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69F646-A3A2-4535-92A2-BAD66BA1188E}" type="pres">
      <dgm:prSet presAssocID="{4418FACB-F28B-4C0F-815B-D7D63545CA13}" presName="node" presStyleLbl="vennNode1" presStyleIdx="2" presStyleCnt="6" custScaleX="167562" custScaleY="1751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669FA0-FCFA-43CA-B707-0F0FC80AF58D}" type="pres">
      <dgm:prSet presAssocID="{E01713B1-2FE1-4D08-AE9B-14F66CB95292}" presName="node" presStyleLbl="vennNode1" presStyleIdx="3" presStyleCnt="6" custScaleX="167562" custScaleY="1751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616A73-E6F8-4700-AB11-560C6C5DAA64}" type="pres">
      <dgm:prSet presAssocID="{1D260E5E-FC76-4833-9C6A-0AFB80311C00}" presName="node" presStyleLbl="vennNode1" presStyleIdx="4" presStyleCnt="6" custScaleX="167562" custScaleY="1751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78C038-C04C-40D6-BD51-C0AD69CB31CF}" type="pres">
      <dgm:prSet presAssocID="{3B69A1FA-FA3E-4567-90AD-EE7EFCEDC63E}" presName="node" presStyleLbl="vennNode1" presStyleIdx="5" presStyleCnt="6" custScaleX="167562" custScaleY="1751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4EBCC5-0332-40B3-AEA8-084763992836}" type="presOf" srcId="{4B3E234C-E0C1-4EAD-AB75-F1F9CA267F9F}" destId="{3B1BA64F-6F9E-415A-9361-6C86E8BD40A3}" srcOrd="0" destOrd="0" presId="urn:microsoft.com/office/officeart/2005/8/layout/radial3"/>
    <dgm:cxn modelId="{EC1D0311-8E9B-4CFC-938D-CC37DE435593}" srcId="{2EBFA5C9-4415-4F1E-A911-58D291357877}" destId="{1D260E5E-FC76-4833-9C6A-0AFB80311C00}" srcOrd="3" destOrd="0" parTransId="{1532418B-4A82-4C31-9FAF-56479210624A}" sibTransId="{13E7D279-53A8-4007-9E25-7F6020AEFFCA}"/>
    <dgm:cxn modelId="{DFF95A9A-5096-42C7-8659-79B9865E2F1F}" type="presOf" srcId="{1D260E5E-FC76-4833-9C6A-0AFB80311C00}" destId="{06616A73-E6F8-4700-AB11-560C6C5DAA64}" srcOrd="0" destOrd="0" presId="urn:microsoft.com/office/officeart/2005/8/layout/radial3"/>
    <dgm:cxn modelId="{4DDE592C-0658-4EE5-A4DE-CB274A030AA3}" type="presOf" srcId="{E01713B1-2FE1-4D08-AE9B-14F66CB95292}" destId="{52669FA0-FCFA-43CA-B707-0F0FC80AF58D}" srcOrd="0" destOrd="0" presId="urn:microsoft.com/office/officeart/2005/8/layout/radial3"/>
    <dgm:cxn modelId="{C16281AD-5DD3-4362-8716-120F5C114972}" type="presOf" srcId="{4418FACB-F28B-4C0F-815B-D7D63545CA13}" destId="{DB69F646-A3A2-4535-92A2-BAD66BA1188E}" srcOrd="0" destOrd="0" presId="urn:microsoft.com/office/officeart/2005/8/layout/radial3"/>
    <dgm:cxn modelId="{36BC78C1-CE0A-4455-B40B-033A6609EC25}" srcId="{2EBFA5C9-4415-4F1E-A911-58D291357877}" destId="{42A27997-15E6-438D-BF5D-ABDA4303F80E}" srcOrd="0" destOrd="0" parTransId="{02585129-137C-49F2-A263-4C1F921D7703}" sibTransId="{F6E97F6E-B9B0-4533-92A5-FCABC9B27CE9}"/>
    <dgm:cxn modelId="{BE0DCA7D-17C9-4C92-BF58-B2FFD75551E5}" type="presOf" srcId="{42A27997-15E6-438D-BF5D-ABDA4303F80E}" destId="{11FC9CD3-98CA-49E1-AD02-027998634F80}" srcOrd="0" destOrd="0" presId="urn:microsoft.com/office/officeart/2005/8/layout/radial3"/>
    <dgm:cxn modelId="{1A529D53-F0DD-4FE3-B1C5-CE5EE988305C}" srcId="{2EBFA5C9-4415-4F1E-A911-58D291357877}" destId="{4418FACB-F28B-4C0F-815B-D7D63545CA13}" srcOrd="1" destOrd="0" parTransId="{4A7AD3CA-C55E-4F9B-8883-1B49E636412B}" sibTransId="{CA6C7E21-1232-4C05-8D1A-8B7EEE75F90F}"/>
    <dgm:cxn modelId="{8840442E-6888-4D32-BA7E-BA9F1851C921}" srcId="{2EBFA5C9-4415-4F1E-A911-58D291357877}" destId="{3B69A1FA-FA3E-4567-90AD-EE7EFCEDC63E}" srcOrd="4" destOrd="0" parTransId="{EBECBFB8-E232-4996-8004-84EF8C764D1D}" sibTransId="{1DB1DFED-EFF6-4D0F-8D79-B33B7331E63F}"/>
    <dgm:cxn modelId="{D57F5335-5188-439A-9F95-BC8D3ADD5AE1}" srcId="{2EBFA5C9-4415-4F1E-A911-58D291357877}" destId="{E01713B1-2FE1-4D08-AE9B-14F66CB95292}" srcOrd="2" destOrd="0" parTransId="{5C4404D2-6125-4545-8424-9A08FA2E6FBB}" sibTransId="{EF36E2DA-1850-449A-8267-EDBFCA50D48B}"/>
    <dgm:cxn modelId="{9063AFE5-ECE6-4297-AE84-69811366C142}" srcId="{4B3E234C-E0C1-4EAD-AB75-F1F9CA267F9F}" destId="{2EBFA5C9-4415-4F1E-A911-58D291357877}" srcOrd="0" destOrd="0" parTransId="{4C592EBA-A203-40BF-AC29-7F1C9ABDE68B}" sibTransId="{1CBC09E4-CB69-481F-99AF-4B3557EEDD11}"/>
    <dgm:cxn modelId="{84F1600B-C73E-4735-A8B6-F93ADB2227F6}" type="presOf" srcId="{3B69A1FA-FA3E-4567-90AD-EE7EFCEDC63E}" destId="{D278C038-C04C-40D6-BD51-C0AD69CB31CF}" srcOrd="0" destOrd="0" presId="urn:microsoft.com/office/officeart/2005/8/layout/radial3"/>
    <dgm:cxn modelId="{D3F906B4-F595-4ADA-BE39-57FFB06E86F1}" type="presOf" srcId="{2EBFA5C9-4415-4F1E-A911-58D291357877}" destId="{32E5621C-A1CD-407B-A09D-22CA2FC02A3F}" srcOrd="0" destOrd="0" presId="urn:microsoft.com/office/officeart/2005/8/layout/radial3"/>
    <dgm:cxn modelId="{6D369A9F-0A75-41E7-BD51-A23C1A3B66B8}" type="presParOf" srcId="{3B1BA64F-6F9E-415A-9361-6C86E8BD40A3}" destId="{11083272-4778-4B8A-99B7-0C41663B405C}" srcOrd="0" destOrd="0" presId="urn:microsoft.com/office/officeart/2005/8/layout/radial3"/>
    <dgm:cxn modelId="{3A2955E9-5EE3-43F1-BB8C-86FA88864AD1}" type="presParOf" srcId="{11083272-4778-4B8A-99B7-0C41663B405C}" destId="{32E5621C-A1CD-407B-A09D-22CA2FC02A3F}" srcOrd="0" destOrd="0" presId="urn:microsoft.com/office/officeart/2005/8/layout/radial3"/>
    <dgm:cxn modelId="{E84B355B-78BB-4709-8DDE-EA6CECFB0387}" type="presParOf" srcId="{11083272-4778-4B8A-99B7-0C41663B405C}" destId="{11FC9CD3-98CA-49E1-AD02-027998634F80}" srcOrd="1" destOrd="0" presId="urn:microsoft.com/office/officeart/2005/8/layout/radial3"/>
    <dgm:cxn modelId="{D9580297-1B27-478E-B22E-89A1480F0D42}" type="presParOf" srcId="{11083272-4778-4B8A-99B7-0C41663B405C}" destId="{DB69F646-A3A2-4535-92A2-BAD66BA1188E}" srcOrd="2" destOrd="0" presId="urn:microsoft.com/office/officeart/2005/8/layout/radial3"/>
    <dgm:cxn modelId="{F8F24E5C-3520-495B-A14D-5626F7D9D158}" type="presParOf" srcId="{11083272-4778-4B8A-99B7-0C41663B405C}" destId="{52669FA0-FCFA-43CA-B707-0F0FC80AF58D}" srcOrd="3" destOrd="0" presId="urn:microsoft.com/office/officeart/2005/8/layout/radial3"/>
    <dgm:cxn modelId="{3C487BC2-2429-4F92-B80B-381D1A1547FE}" type="presParOf" srcId="{11083272-4778-4B8A-99B7-0C41663B405C}" destId="{06616A73-E6F8-4700-AB11-560C6C5DAA64}" srcOrd="4" destOrd="0" presId="urn:microsoft.com/office/officeart/2005/8/layout/radial3"/>
    <dgm:cxn modelId="{24048D6C-2EC5-4718-9531-07878EA3115E}" type="presParOf" srcId="{11083272-4778-4B8A-99B7-0C41663B405C}" destId="{D278C038-C04C-40D6-BD51-C0AD69CB31CF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0731A3-6A32-4358-9D3B-DCCD5CBEC062}" type="doc">
      <dgm:prSet loTypeId="urn:microsoft.com/office/officeart/2005/8/layout/vList6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A458B99-227B-4328-9E87-A2B30D5A5DD8}">
      <dgm:prSet phldrT="[Text]"/>
      <dgm:spPr/>
      <dgm:t>
        <a:bodyPr/>
        <a:lstStyle/>
        <a:p>
          <a:r>
            <a:rPr lang="en-US" dirty="0" smtClean="0"/>
            <a:t>Lower Quality of Life for Residents</a:t>
          </a:r>
          <a:endParaRPr lang="en-US" dirty="0"/>
        </a:p>
      </dgm:t>
    </dgm:pt>
    <dgm:pt modelId="{C2FFF413-CA30-4FB3-BD40-BFADBA4F6FC2}" type="parTrans" cxnId="{B0311BCD-58B2-4CE2-95BE-B57506C9D293}">
      <dgm:prSet/>
      <dgm:spPr/>
      <dgm:t>
        <a:bodyPr/>
        <a:lstStyle/>
        <a:p>
          <a:endParaRPr lang="en-US"/>
        </a:p>
      </dgm:t>
    </dgm:pt>
    <dgm:pt modelId="{F1AD0422-1C42-49EE-9CA7-8AC26E1E78ED}" type="sibTrans" cxnId="{B0311BCD-58B2-4CE2-95BE-B57506C9D293}">
      <dgm:prSet/>
      <dgm:spPr/>
      <dgm:t>
        <a:bodyPr/>
        <a:lstStyle/>
        <a:p>
          <a:endParaRPr lang="en-US"/>
        </a:p>
      </dgm:t>
    </dgm:pt>
    <dgm:pt modelId="{3A5190D9-7C40-47E9-BCE8-4020303FA20C}">
      <dgm:prSet phldrT="[Text]"/>
      <dgm:spPr/>
      <dgm:t>
        <a:bodyPr/>
        <a:lstStyle/>
        <a:p>
          <a:r>
            <a:rPr lang="en-US" dirty="0" smtClean="0"/>
            <a:t>Higher Labor Costs</a:t>
          </a:r>
          <a:endParaRPr lang="en-US" dirty="0"/>
        </a:p>
      </dgm:t>
    </dgm:pt>
    <dgm:pt modelId="{A8885866-9BC5-41BB-8A0D-75B51A3F4E14}" type="parTrans" cxnId="{49B4A24B-2123-49C7-9465-B6023796E26D}">
      <dgm:prSet/>
      <dgm:spPr/>
      <dgm:t>
        <a:bodyPr/>
        <a:lstStyle/>
        <a:p>
          <a:endParaRPr lang="en-US"/>
        </a:p>
      </dgm:t>
    </dgm:pt>
    <dgm:pt modelId="{142FC838-F6DF-403A-92A2-02C52B89AC86}" type="sibTrans" cxnId="{49B4A24B-2123-49C7-9465-B6023796E26D}">
      <dgm:prSet/>
      <dgm:spPr/>
      <dgm:t>
        <a:bodyPr/>
        <a:lstStyle/>
        <a:p>
          <a:endParaRPr lang="en-US"/>
        </a:p>
      </dgm:t>
    </dgm:pt>
    <dgm:pt modelId="{C64FEA61-4B24-4A12-8EF9-247565D25690}">
      <dgm:prSet phldrT="[Text]"/>
      <dgm:spPr/>
      <dgm:t>
        <a:bodyPr/>
        <a:lstStyle/>
        <a:p>
          <a:r>
            <a:rPr lang="en-US" dirty="0" smtClean="0"/>
            <a:t>Lower Property Values</a:t>
          </a:r>
          <a:endParaRPr lang="en-US" dirty="0"/>
        </a:p>
      </dgm:t>
    </dgm:pt>
    <dgm:pt modelId="{0BDCB510-DD9A-4A54-8C79-FBDCD7D7E356}" type="parTrans" cxnId="{6BD57582-C7EC-4B3A-98FC-6046B15A56D7}">
      <dgm:prSet/>
      <dgm:spPr/>
      <dgm:t>
        <a:bodyPr/>
        <a:lstStyle/>
        <a:p>
          <a:endParaRPr lang="en-US"/>
        </a:p>
      </dgm:t>
    </dgm:pt>
    <dgm:pt modelId="{E4D93F7A-9882-423D-BE5A-C844A9B56D25}" type="sibTrans" cxnId="{6BD57582-C7EC-4B3A-98FC-6046B15A56D7}">
      <dgm:prSet/>
      <dgm:spPr/>
      <dgm:t>
        <a:bodyPr/>
        <a:lstStyle/>
        <a:p>
          <a:endParaRPr lang="en-US"/>
        </a:p>
      </dgm:t>
    </dgm:pt>
    <dgm:pt modelId="{6CBD894F-C3A4-4054-8DE7-347B347432C2}">
      <dgm:prSet phldrT="[Text]"/>
      <dgm:spPr/>
      <dgm:t>
        <a:bodyPr/>
        <a:lstStyle/>
        <a:p>
          <a:r>
            <a:rPr lang="en-US" dirty="0" smtClean="0"/>
            <a:t>Smaller Labor Pool for Businesses</a:t>
          </a:r>
          <a:endParaRPr lang="en-US" dirty="0"/>
        </a:p>
      </dgm:t>
    </dgm:pt>
    <dgm:pt modelId="{48BB7770-74B0-43B1-AAAE-7979232E84EF}" type="parTrans" cxnId="{BED7D558-1B00-4F8C-BD94-DB41E10B4A5B}">
      <dgm:prSet/>
      <dgm:spPr/>
      <dgm:t>
        <a:bodyPr/>
        <a:lstStyle/>
        <a:p>
          <a:endParaRPr lang="en-US"/>
        </a:p>
      </dgm:t>
    </dgm:pt>
    <dgm:pt modelId="{B384C47D-C1C5-4ABF-B3BD-B4F98386FBA0}" type="sibTrans" cxnId="{BED7D558-1B00-4F8C-BD94-DB41E10B4A5B}">
      <dgm:prSet/>
      <dgm:spPr/>
      <dgm:t>
        <a:bodyPr/>
        <a:lstStyle/>
        <a:p>
          <a:endParaRPr lang="en-US"/>
        </a:p>
      </dgm:t>
    </dgm:pt>
    <dgm:pt modelId="{396A71E5-2B4F-433D-B9BF-811864DB3CB8}">
      <dgm:prSet phldrT="[Text]"/>
      <dgm:spPr/>
      <dgm:t>
        <a:bodyPr/>
        <a:lstStyle/>
        <a:p>
          <a:r>
            <a:rPr lang="en-US" dirty="0" smtClean="0"/>
            <a:t>Less Access to Skills</a:t>
          </a:r>
          <a:endParaRPr lang="en-US" dirty="0"/>
        </a:p>
      </dgm:t>
    </dgm:pt>
    <dgm:pt modelId="{178ED8B8-1261-4927-9402-BEDF733165CD}" type="parTrans" cxnId="{1DFCACFA-0F57-46D9-9BA1-587CBB4F400B}">
      <dgm:prSet/>
      <dgm:spPr/>
      <dgm:t>
        <a:bodyPr/>
        <a:lstStyle/>
        <a:p>
          <a:endParaRPr lang="en-US"/>
        </a:p>
      </dgm:t>
    </dgm:pt>
    <dgm:pt modelId="{2F9E8106-B820-4297-9828-9FD242FA9624}" type="sibTrans" cxnId="{1DFCACFA-0F57-46D9-9BA1-587CBB4F400B}">
      <dgm:prSet/>
      <dgm:spPr/>
      <dgm:t>
        <a:bodyPr/>
        <a:lstStyle/>
        <a:p>
          <a:endParaRPr lang="en-US"/>
        </a:p>
      </dgm:t>
    </dgm:pt>
    <dgm:pt modelId="{3B27269F-D528-4B43-BF48-A57F5A219FD6}">
      <dgm:prSet phldrT="[Text]"/>
      <dgm:spPr/>
      <dgm:t>
        <a:bodyPr/>
        <a:lstStyle/>
        <a:p>
          <a:r>
            <a:rPr lang="en-US" dirty="0" smtClean="0"/>
            <a:t>Higher Labor Costs</a:t>
          </a:r>
          <a:endParaRPr lang="en-US" dirty="0"/>
        </a:p>
      </dgm:t>
    </dgm:pt>
    <dgm:pt modelId="{C9E599A4-2D63-48D8-BF71-63F9614919E7}" type="parTrans" cxnId="{094FB262-D1AD-4942-85CF-F56A31AE167F}">
      <dgm:prSet/>
      <dgm:spPr/>
      <dgm:t>
        <a:bodyPr/>
        <a:lstStyle/>
        <a:p>
          <a:endParaRPr lang="en-US"/>
        </a:p>
      </dgm:t>
    </dgm:pt>
    <dgm:pt modelId="{03231723-73E0-47C5-AB89-C9BED88BFBD9}" type="sibTrans" cxnId="{094FB262-D1AD-4942-85CF-F56A31AE167F}">
      <dgm:prSet/>
      <dgm:spPr/>
      <dgm:t>
        <a:bodyPr/>
        <a:lstStyle/>
        <a:p>
          <a:endParaRPr lang="en-US"/>
        </a:p>
      </dgm:t>
    </dgm:pt>
    <dgm:pt modelId="{A76BEEC3-F4DD-49B2-8D65-9F655D2CF8B8}">
      <dgm:prSet phldrT="[Text]"/>
      <dgm:spPr/>
      <dgm:t>
        <a:bodyPr/>
        <a:lstStyle/>
        <a:p>
          <a:r>
            <a:rPr lang="en-US" dirty="0" smtClean="0"/>
            <a:t>Weaker Competitiveness</a:t>
          </a:r>
          <a:endParaRPr lang="en-US" dirty="0"/>
        </a:p>
      </dgm:t>
    </dgm:pt>
    <dgm:pt modelId="{66CA060A-8093-4315-98F5-3CACA07C3999}" type="parTrans" cxnId="{CCD668EB-FBE8-4CC5-8479-03CBC5D4B2B6}">
      <dgm:prSet/>
      <dgm:spPr/>
      <dgm:t>
        <a:bodyPr/>
        <a:lstStyle/>
        <a:p>
          <a:endParaRPr lang="en-US"/>
        </a:p>
      </dgm:t>
    </dgm:pt>
    <dgm:pt modelId="{C7B96AE9-76EB-4522-8612-2567F5B41D2D}" type="sibTrans" cxnId="{CCD668EB-FBE8-4CC5-8479-03CBC5D4B2B6}">
      <dgm:prSet/>
      <dgm:spPr/>
      <dgm:t>
        <a:bodyPr/>
        <a:lstStyle/>
        <a:p>
          <a:endParaRPr lang="en-US"/>
        </a:p>
      </dgm:t>
    </dgm:pt>
    <dgm:pt modelId="{C18AD02D-BD56-44E9-B269-BBF2BFECAFD3}">
      <dgm:prSet phldrT="[Text]"/>
      <dgm:spPr/>
      <dgm:t>
        <a:bodyPr/>
        <a:lstStyle/>
        <a:p>
          <a:endParaRPr lang="en-US" dirty="0"/>
        </a:p>
      </dgm:t>
    </dgm:pt>
    <dgm:pt modelId="{34C084CD-361D-48BA-8238-2F02CAB35349}" type="parTrans" cxnId="{FED04944-F960-448E-9199-C447FB85CF10}">
      <dgm:prSet/>
      <dgm:spPr/>
      <dgm:t>
        <a:bodyPr/>
        <a:lstStyle/>
        <a:p>
          <a:endParaRPr lang="en-US"/>
        </a:p>
      </dgm:t>
    </dgm:pt>
    <dgm:pt modelId="{D29F752F-995E-44F6-8042-AE149DC69C04}" type="sibTrans" cxnId="{FED04944-F960-448E-9199-C447FB85CF10}">
      <dgm:prSet/>
      <dgm:spPr/>
      <dgm:t>
        <a:bodyPr/>
        <a:lstStyle/>
        <a:p>
          <a:endParaRPr lang="en-US"/>
        </a:p>
      </dgm:t>
    </dgm:pt>
    <dgm:pt modelId="{DC7E2C3A-61F2-456E-A792-B1BA9980A5DF}" type="pres">
      <dgm:prSet presAssocID="{7E0731A3-6A32-4358-9D3B-DCCD5CBEC06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442B09C-5754-4962-B871-9E9EDAD92859}" type="pres">
      <dgm:prSet presAssocID="{DA458B99-227B-4328-9E87-A2B30D5A5DD8}" presName="linNode" presStyleCnt="0"/>
      <dgm:spPr/>
    </dgm:pt>
    <dgm:pt modelId="{A8E15CFD-0481-4AEB-B73F-F2F428E52AB1}" type="pres">
      <dgm:prSet presAssocID="{DA458B99-227B-4328-9E87-A2B30D5A5DD8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308332-D479-44AA-B15A-C55F986CBDB1}" type="pres">
      <dgm:prSet presAssocID="{DA458B99-227B-4328-9E87-A2B30D5A5DD8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928714-8F39-4099-853E-FC661E9E54C0}" type="pres">
      <dgm:prSet presAssocID="{F1AD0422-1C42-49EE-9CA7-8AC26E1E78ED}" presName="spacing" presStyleCnt="0"/>
      <dgm:spPr/>
    </dgm:pt>
    <dgm:pt modelId="{989296D8-1F50-4463-ADC2-24DF9086C67F}" type="pres">
      <dgm:prSet presAssocID="{6CBD894F-C3A4-4054-8DE7-347B347432C2}" presName="linNode" presStyleCnt="0"/>
      <dgm:spPr/>
    </dgm:pt>
    <dgm:pt modelId="{11C0A6FA-860D-4A1E-B68C-14FF61EF09FA}" type="pres">
      <dgm:prSet presAssocID="{6CBD894F-C3A4-4054-8DE7-347B347432C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013741-5DB8-4221-A072-1EEE63CA3BEF}" type="pres">
      <dgm:prSet presAssocID="{6CBD894F-C3A4-4054-8DE7-347B347432C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E335EE-245D-4134-9955-9B1C869498C8}" type="presOf" srcId="{3B27269F-D528-4B43-BF48-A57F5A219FD6}" destId="{5A013741-5DB8-4221-A072-1EEE63CA3BEF}" srcOrd="0" destOrd="1" presId="urn:microsoft.com/office/officeart/2005/8/layout/vList6"/>
    <dgm:cxn modelId="{477B0408-D83C-4077-8C6D-58A629D7B454}" type="presOf" srcId="{C18AD02D-BD56-44E9-B269-BBF2BFECAFD3}" destId="{DE308332-D479-44AA-B15A-C55F986CBDB1}" srcOrd="0" destOrd="0" presId="urn:microsoft.com/office/officeart/2005/8/layout/vList6"/>
    <dgm:cxn modelId="{1C062DD8-19FB-4222-9284-FF852992FBB5}" type="presOf" srcId="{396A71E5-2B4F-433D-B9BF-811864DB3CB8}" destId="{5A013741-5DB8-4221-A072-1EEE63CA3BEF}" srcOrd="0" destOrd="0" presId="urn:microsoft.com/office/officeart/2005/8/layout/vList6"/>
    <dgm:cxn modelId="{FED04944-F960-448E-9199-C447FB85CF10}" srcId="{DA458B99-227B-4328-9E87-A2B30D5A5DD8}" destId="{C18AD02D-BD56-44E9-B269-BBF2BFECAFD3}" srcOrd="0" destOrd="0" parTransId="{34C084CD-361D-48BA-8238-2F02CAB35349}" sibTransId="{D29F752F-995E-44F6-8042-AE149DC69C04}"/>
    <dgm:cxn modelId="{D7116262-050B-4DEA-9BE0-FC5F4376C119}" type="presOf" srcId="{7E0731A3-6A32-4358-9D3B-DCCD5CBEC062}" destId="{DC7E2C3A-61F2-456E-A792-B1BA9980A5DF}" srcOrd="0" destOrd="0" presId="urn:microsoft.com/office/officeart/2005/8/layout/vList6"/>
    <dgm:cxn modelId="{B0311BCD-58B2-4CE2-95BE-B57506C9D293}" srcId="{7E0731A3-6A32-4358-9D3B-DCCD5CBEC062}" destId="{DA458B99-227B-4328-9E87-A2B30D5A5DD8}" srcOrd="0" destOrd="0" parTransId="{C2FFF413-CA30-4FB3-BD40-BFADBA4F6FC2}" sibTransId="{F1AD0422-1C42-49EE-9CA7-8AC26E1E78ED}"/>
    <dgm:cxn modelId="{A9489D91-781B-4DF6-932E-8A4CE242AB5D}" type="presOf" srcId="{6CBD894F-C3A4-4054-8DE7-347B347432C2}" destId="{11C0A6FA-860D-4A1E-B68C-14FF61EF09FA}" srcOrd="0" destOrd="0" presId="urn:microsoft.com/office/officeart/2005/8/layout/vList6"/>
    <dgm:cxn modelId="{49B4A24B-2123-49C7-9465-B6023796E26D}" srcId="{DA458B99-227B-4328-9E87-A2B30D5A5DD8}" destId="{3A5190D9-7C40-47E9-BCE8-4020303FA20C}" srcOrd="1" destOrd="0" parTransId="{A8885866-9BC5-41BB-8A0D-75B51A3F4E14}" sibTransId="{142FC838-F6DF-403A-92A2-02C52B89AC86}"/>
    <dgm:cxn modelId="{6BD57582-C7EC-4B3A-98FC-6046B15A56D7}" srcId="{DA458B99-227B-4328-9E87-A2B30D5A5DD8}" destId="{C64FEA61-4B24-4A12-8EF9-247565D25690}" srcOrd="2" destOrd="0" parTransId="{0BDCB510-DD9A-4A54-8C79-FBDCD7D7E356}" sibTransId="{E4D93F7A-9882-423D-BE5A-C844A9B56D25}"/>
    <dgm:cxn modelId="{CCD668EB-FBE8-4CC5-8479-03CBC5D4B2B6}" srcId="{6CBD894F-C3A4-4054-8DE7-347B347432C2}" destId="{A76BEEC3-F4DD-49B2-8D65-9F655D2CF8B8}" srcOrd="2" destOrd="0" parTransId="{66CA060A-8093-4315-98F5-3CACA07C3999}" sibTransId="{C7B96AE9-76EB-4522-8612-2567F5B41D2D}"/>
    <dgm:cxn modelId="{C3A92B5E-A22C-499D-95F9-EA0D003E3C6F}" type="presOf" srcId="{C64FEA61-4B24-4A12-8EF9-247565D25690}" destId="{DE308332-D479-44AA-B15A-C55F986CBDB1}" srcOrd="0" destOrd="2" presId="urn:microsoft.com/office/officeart/2005/8/layout/vList6"/>
    <dgm:cxn modelId="{3980D561-4E21-4B42-852E-8C50C3E8CB8C}" type="presOf" srcId="{3A5190D9-7C40-47E9-BCE8-4020303FA20C}" destId="{DE308332-D479-44AA-B15A-C55F986CBDB1}" srcOrd="0" destOrd="1" presId="urn:microsoft.com/office/officeart/2005/8/layout/vList6"/>
    <dgm:cxn modelId="{094FB262-D1AD-4942-85CF-F56A31AE167F}" srcId="{6CBD894F-C3A4-4054-8DE7-347B347432C2}" destId="{3B27269F-D528-4B43-BF48-A57F5A219FD6}" srcOrd="1" destOrd="0" parTransId="{C9E599A4-2D63-48D8-BF71-63F9614919E7}" sibTransId="{03231723-73E0-47C5-AB89-C9BED88BFBD9}"/>
    <dgm:cxn modelId="{BED7D558-1B00-4F8C-BD94-DB41E10B4A5B}" srcId="{7E0731A3-6A32-4358-9D3B-DCCD5CBEC062}" destId="{6CBD894F-C3A4-4054-8DE7-347B347432C2}" srcOrd="1" destOrd="0" parTransId="{48BB7770-74B0-43B1-AAAE-7979232E84EF}" sibTransId="{B384C47D-C1C5-4ABF-B3BD-B4F98386FBA0}"/>
    <dgm:cxn modelId="{BBABB98E-5E45-4BF0-9E54-725CF684E48D}" type="presOf" srcId="{DA458B99-227B-4328-9E87-A2B30D5A5DD8}" destId="{A8E15CFD-0481-4AEB-B73F-F2F428E52AB1}" srcOrd="0" destOrd="0" presId="urn:microsoft.com/office/officeart/2005/8/layout/vList6"/>
    <dgm:cxn modelId="{1DFCACFA-0F57-46D9-9BA1-587CBB4F400B}" srcId="{6CBD894F-C3A4-4054-8DE7-347B347432C2}" destId="{396A71E5-2B4F-433D-B9BF-811864DB3CB8}" srcOrd="0" destOrd="0" parTransId="{178ED8B8-1261-4927-9402-BEDF733165CD}" sibTransId="{2F9E8106-B820-4297-9828-9FD242FA9624}"/>
    <dgm:cxn modelId="{A5D37ED0-B690-492F-A759-7C4C68B9AB57}" type="presOf" srcId="{A76BEEC3-F4DD-49B2-8D65-9F655D2CF8B8}" destId="{5A013741-5DB8-4221-A072-1EEE63CA3BEF}" srcOrd="0" destOrd="2" presId="urn:microsoft.com/office/officeart/2005/8/layout/vList6"/>
    <dgm:cxn modelId="{062186AD-040F-4BF3-BD63-6D8B6F566C43}" type="presParOf" srcId="{DC7E2C3A-61F2-456E-A792-B1BA9980A5DF}" destId="{7442B09C-5754-4962-B871-9E9EDAD92859}" srcOrd="0" destOrd="0" presId="urn:microsoft.com/office/officeart/2005/8/layout/vList6"/>
    <dgm:cxn modelId="{816176A8-9F45-49A2-AC51-8A9257066683}" type="presParOf" srcId="{7442B09C-5754-4962-B871-9E9EDAD92859}" destId="{A8E15CFD-0481-4AEB-B73F-F2F428E52AB1}" srcOrd="0" destOrd="0" presId="urn:microsoft.com/office/officeart/2005/8/layout/vList6"/>
    <dgm:cxn modelId="{9FFF9F55-0A5D-4B80-9CF0-1D7998129943}" type="presParOf" srcId="{7442B09C-5754-4962-B871-9E9EDAD92859}" destId="{DE308332-D479-44AA-B15A-C55F986CBDB1}" srcOrd="1" destOrd="0" presId="urn:microsoft.com/office/officeart/2005/8/layout/vList6"/>
    <dgm:cxn modelId="{4F050729-C306-419C-B2FE-042783A871F3}" type="presParOf" srcId="{DC7E2C3A-61F2-456E-A792-B1BA9980A5DF}" destId="{AB928714-8F39-4099-853E-FC661E9E54C0}" srcOrd="1" destOrd="0" presId="urn:microsoft.com/office/officeart/2005/8/layout/vList6"/>
    <dgm:cxn modelId="{83DF40E8-8B1A-4470-98A5-FC8B2129FEA6}" type="presParOf" srcId="{DC7E2C3A-61F2-456E-A792-B1BA9980A5DF}" destId="{989296D8-1F50-4463-ADC2-24DF9086C67F}" srcOrd="2" destOrd="0" presId="urn:microsoft.com/office/officeart/2005/8/layout/vList6"/>
    <dgm:cxn modelId="{14E05085-5266-4248-8CA7-A657BA3F8F7C}" type="presParOf" srcId="{989296D8-1F50-4463-ADC2-24DF9086C67F}" destId="{11C0A6FA-860D-4A1E-B68C-14FF61EF09FA}" srcOrd="0" destOrd="0" presId="urn:microsoft.com/office/officeart/2005/8/layout/vList6"/>
    <dgm:cxn modelId="{0DD02666-81AB-4BDB-9892-8E601D7D2CE6}" type="presParOf" srcId="{989296D8-1F50-4463-ADC2-24DF9086C67F}" destId="{5A013741-5DB8-4221-A072-1EEE63CA3BE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5621C-A1CD-407B-A09D-22CA2FC02A3F}">
      <dsp:nvSpPr>
        <dsp:cNvPr id="0" name=""/>
        <dsp:cNvSpPr/>
      </dsp:nvSpPr>
      <dsp:spPr>
        <a:xfrm>
          <a:off x="2393274" y="1385653"/>
          <a:ext cx="1385651" cy="1447043"/>
        </a:xfrm>
        <a:prstGeom prst="ellipse">
          <a:avLst/>
        </a:prstGeom>
        <a:solidFill>
          <a:srgbClr val="00B0F0">
            <a:alpha val="50000"/>
          </a:srgbClr>
        </a:solidFill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Quality</a:t>
          </a:r>
          <a:endParaRPr lang="en-US" sz="2100" b="1" kern="1200" dirty="0"/>
        </a:p>
      </dsp:txBody>
      <dsp:txXfrm>
        <a:off x="2596198" y="1597568"/>
        <a:ext cx="979803" cy="1023213"/>
      </dsp:txXfrm>
    </dsp:sp>
    <dsp:sp modelId="{11FC9CD3-98CA-49E1-AD02-027998634F80}">
      <dsp:nvSpPr>
        <dsp:cNvPr id="0" name=""/>
        <dsp:cNvSpPr/>
      </dsp:nvSpPr>
      <dsp:spPr>
        <a:xfrm>
          <a:off x="2137471" y="-355578"/>
          <a:ext cx="1897257" cy="19831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Speed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Cost of Time</a:t>
          </a:r>
          <a:endParaRPr lang="en-US" sz="1900" kern="1200" dirty="0"/>
        </a:p>
      </dsp:txBody>
      <dsp:txXfrm>
        <a:off x="2415318" y="-65151"/>
        <a:ext cx="1341563" cy="1402309"/>
      </dsp:txXfrm>
    </dsp:sp>
    <dsp:sp modelId="{DB69F646-A3A2-4535-92A2-BAD66BA1188E}">
      <dsp:nvSpPr>
        <dsp:cNvPr id="0" name=""/>
        <dsp:cNvSpPr/>
      </dsp:nvSpPr>
      <dsp:spPr>
        <a:xfrm>
          <a:off x="3538541" y="662358"/>
          <a:ext cx="1897257" cy="19831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Comfort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Enjoyment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Travel Productivity</a:t>
          </a:r>
          <a:endParaRPr lang="en-US" sz="1900" kern="1200" dirty="0"/>
        </a:p>
      </dsp:txBody>
      <dsp:txXfrm>
        <a:off x="3816388" y="952785"/>
        <a:ext cx="1341563" cy="1402309"/>
      </dsp:txXfrm>
    </dsp:sp>
    <dsp:sp modelId="{52669FA0-FCFA-43CA-B707-0F0FC80AF58D}">
      <dsp:nvSpPr>
        <dsp:cNvPr id="0" name=""/>
        <dsp:cNvSpPr/>
      </dsp:nvSpPr>
      <dsp:spPr>
        <a:xfrm>
          <a:off x="3003380" y="2309415"/>
          <a:ext cx="1897257" cy="19831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Access to jobs and shopping</a:t>
          </a:r>
          <a:endParaRPr lang="en-US" sz="1900" kern="1200" dirty="0"/>
        </a:p>
      </dsp:txBody>
      <dsp:txXfrm>
        <a:off x="3281227" y="2599842"/>
        <a:ext cx="1341563" cy="1402309"/>
      </dsp:txXfrm>
    </dsp:sp>
    <dsp:sp modelId="{06616A73-E6F8-4700-AB11-560C6C5DAA64}">
      <dsp:nvSpPr>
        <dsp:cNvPr id="0" name=""/>
        <dsp:cNvSpPr/>
      </dsp:nvSpPr>
      <dsp:spPr>
        <a:xfrm>
          <a:off x="1271561" y="2309415"/>
          <a:ext cx="1897257" cy="19831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Out-of-Pocket Costs</a:t>
          </a:r>
          <a:endParaRPr lang="en-US" sz="1900" kern="1200" dirty="0"/>
        </a:p>
      </dsp:txBody>
      <dsp:txXfrm>
        <a:off x="1549408" y="2599842"/>
        <a:ext cx="1341563" cy="1402309"/>
      </dsp:txXfrm>
    </dsp:sp>
    <dsp:sp modelId="{D278C038-C04C-40D6-BD51-C0AD69CB31CF}">
      <dsp:nvSpPr>
        <dsp:cNvPr id="0" name=""/>
        <dsp:cNvSpPr/>
      </dsp:nvSpPr>
      <dsp:spPr>
        <a:xfrm>
          <a:off x="736400" y="662358"/>
          <a:ext cx="1897257" cy="19831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Reliability</a:t>
          </a:r>
          <a:endParaRPr lang="en-US" sz="2200" kern="1200" dirty="0"/>
        </a:p>
      </dsp:txBody>
      <dsp:txXfrm>
        <a:off x="1014247" y="952785"/>
        <a:ext cx="1341563" cy="14023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08332-D479-44AA-B15A-C55F986CBDB1}">
      <dsp:nvSpPr>
        <dsp:cNvPr id="0" name=""/>
        <dsp:cNvSpPr/>
      </dsp:nvSpPr>
      <dsp:spPr>
        <a:xfrm>
          <a:off x="2438400" y="496"/>
          <a:ext cx="3657600" cy="1934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Higher Labor Costs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Lower Property Values</a:t>
          </a:r>
          <a:endParaRPr lang="en-US" sz="2100" kern="1200" dirty="0"/>
        </a:p>
      </dsp:txBody>
      <dsp:txXfrm>
        <a:off x="2438400" y="242342"/>
        <a:ext cx="2932063" cy="1451073"/>
      </dsp:txXfrm>
    </dsp:sp>
    <dsp:sp modelId="{A8E15CFD-0481-4AEB-B73F-F2F428E52AB1}">
      <dsp:nvSpPr>
        <dsp:cNvPr id="0" name=""/>
        <dsp:cNvSpPr/>
      </dsp:nvSpPr>
      <dsp:spPr>
        <a:xfrm>
          <a:off x="0" y="496"/>
          <a:ext cx="2438400" cy="19347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Lower Quality of Life for Residents</a:t>
          </a:r>
          <a:endParaRPr lang="en-US" sz="3000" kern="1200" dirty="0"/>
        </a:p>
      </dsp:txBody>
      <dsp:txXfrm>
        <a:off x="94447" y="94943"/>
        <a:ext cx="2249506" cy="1745871"/>
      </dsp:txXfrm>
    </dsp:sp>
    <dsp:sp modelId="{5A013741-5DB8-4221-A072-1EEE63CA3BEF}">
      <dsp:nvSpPr>
        <dsp:cNvPr id="0" name=""/>
        <dsp:cNvSpPr/>
      </dsp:nvSpPr>
      <dsp:spPr>
        <a:xfrm>
          <a:off x="2438400" y="2128738"/>
          <a:ext cx="3657600" cy="1934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Less Access to Skills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Higher Labor Costs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Weaker Competitiveness</a:t>
          </a:r>
          <a:endParaRPr lang="en-US" sz="2100" kern="1200" dirty="0"/>
        </a:p>
      </dsp:txBody>
      <dsp:txXfrm>
        <a:off x="2438400" y="2370584"/>
        <a:ext cx="2932063" cy="1451073"/>
      </dsp:txXfrm>
    </dsp:sp>
    <dsp:sp modelId="{11C0A6FA-860D-4A1E-B68C-14FF61EF09FA}">
      <dsp:nvSpPr>
        <dsp:cNvPr id="0" name=""/>
        <dsp:cNvSpPr/>
      </dsp:nvSpPr>
      <dsp:spPr>
        <a:xfrm>
          <a:off x="0" y="2128738"/>
          <a:ext cx="2438400" cy="19347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Smaller Labor Pool for Businesses</a:t>
          </a:r>
          <a:endParaRPr lang="en-US" sz="3000" kern="1200" dirty="0"/>
        </a:p>
      </dsp:txBody>
      <dsp:txXfrm>
        <a:off x="94447" y="2223185"/>
        <a:ext cx="2249506" cy="17458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5ECD12-E56B-194D-861F-C45F4250FB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797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CD12-E56B-194D-861F-C45F4250FB3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468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not real</a:t>
            </a:r>
            <a:r>
              <a:rPr lang="en-US" baseline="0" dirty="0" smtClean="0"/>
              <a:t> money, but still should provide concrete examples of how Muni would improve if the City made the investment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CD12-E56B-194D-861F-C45F4250FB3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2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Included list is the “highlights”</a:t>
            </a:r>
          </a:p>
          <a:p>
            <a:r>
              <a:rPr lang="en-US" dirty="0" smtClean="0"/>
              <a:t>List of all metrics in the appendix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CD12-E56B-194D-861F-C45F4250FB3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2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CD12-E56B-194D-861F-C45F4250FB3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2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charset="0"/>
                <a:ea typeface="ＭＳ Ｐゴシック" pitchFamily="1" charset="-128"/>
              </a:rPr>
              <a:t>Mention other causes of delays… too many stop signs and closely spaced stops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>
                <a:solidFill>
                  <a:srgbClr val="FF0000"/>
                </a:solidFill>
              </a:rPr>
              <a:t>John to explain:</a:t>
            </a:r>
          </a:p>
          <a:p>
            <a:r>
              <a:rPr lang="en-US" baseline="0" dirty="0" smtClean="0">
                <a:solidFill>
                  <a:srgbClr val="FF0000"/>
                </a:solidFill>
              </a:rPr>
              <a:t>OTP down slightly</a:t>
            </a:r>
          </a:p>
          <a:p>
            <a:r>
              <a:rPr lang="en-US" baseline="0" dirty="0" smtClean="0">
                <a:solidFill>
                  <a:srgbClr val="FF0000"/>
                </a:solidFill>
              </a:rPr>
              <a:t>Gaps are flat - </a:t>
            </a:r>
          </a:p>
          <a:p>
            <a:r>
              <a:rPr lang="en-US" baseline="0" dirty="0" smtClean="0">
                <a:solidFill>
                  <a:srgbClr val="FF0000"/>
                </a:solidFill>
              </a:rPr>
              <a:t>Service delivery is up</a:t>
            </a:r>
          </a:p>
          <a:p>
            <a:r>
              <a:rPr lang="en-US" baseline="0" dirty="0" smtClean="0">
                <a:solidFill>
                  <a:srgbClr val="FF0000"/>
                </a:solidFill>
              </a:rPr>
              <a:t>MDBF is up</a:t>
            </a:r>
          </a:p>
          <a:p>
            <a:r>
              <a:rPr lang="en-US" baseline="0" dirty="0" smtClean="0">
                <a:solidFill>
                  <a:srgbClr val="FF0000"/>
                </a:solidFill>
              </a:rPr>
              <a:t>Line delays are down</a:t>
            </a:r>
          </a:p>
          <a:p>
            <a:r>
              <a:rPr lang="en-US" baseline="0" dirty="0" smtClean="0">
                <a:solidFill>
                  <a:srgbClr val="FF0000"/>
                </a:solidFill>
              </a:rPr>
              <a:t>Delay hours estimated using average passengers per hour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CD12-E56B-194D-861F-C45F4250FB3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2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 smtClean="0"/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CD12-E56B-194D-861F-C45F4250FB3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88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CD12-E56B-194D-861F-C45F4250FB3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00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much is the Muni portion of the $250M</a:t>
            </a:r>
            <a:r>
              <a:rPr lang="en-US" baseline="0" dirty="0" smtClean="0"/>
              <a:t> capital shortfall?</a:t>
            </a:r>
          </a:p>
          <a:p>
            <a:r>
              <a:rPr lang="en-US" baseline="0" dirty="0" smtClean="0"/>
              <a:t>Need to look more closely at these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CD12-E56B-194D-861F-C45F4250FB3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70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much is the Muni portion of the $250M</a:t>
            </a:r>
            <a:r>
              <a:rPr lang="en-US" baseline="0" dirty="0" smtClean="0"/>
              <a:t> capital shortfall?</a:t>
            </a:r>
          </a:p>
          <a:p>
            <a:r>
              <a:rPr lang="en-US" baseline="0" dirty="0" smtClean="0"/>
              <a:t>Need to look more closely at these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CD12-E56B-194D-861F-C45F4250FB3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70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CD12-E56B-194D-861F-C45F4250FB3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14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8" indent="-174698"/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BD663-2F6E-4D2E-955E-2EB98DDE171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412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ctr"/>
            <a:endParaRPr lang="en-US" sz="1400" u="none" strike="noStrike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CD12-E56B-194D-861F-C45F4250FB3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75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86E1CE-CF59-C946-997F-438BCC758A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2020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53FD63-8A1F-DB49-BD86-4185727106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8446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EF7C04-89D1-0345-8C48-9FEF77F1CC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92AD88-24DF-0F43-9EC5-C45CCAA058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5381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23EE1-1823-8648-986F-E6284C130C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1797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66EE1E-F2C0-0647-8D43-69A67005BD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9858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DB552-639E-1D4C-BAED-D40ADB9F90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4578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7B41E1-F600-6B44-B070-4F7B100EB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5351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DE204A-DD0B-DF4C-A464-9FA7715647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1369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260DD8-A571-B14B-B2B2-77E31E62A7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4276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A62C1-740A-2943-BA43-E025758544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9154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431703D-1E13-354B-B6D4-74ED5CE72C5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Univers 65 Bold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Univers 65 Bold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Univers 65 Bold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Univers 65 Bold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Univers 65 Bold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Univers 65 Bold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Univers 65 Bold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Univers 65 Bold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Univers 57 Condensed" pitchFamily="-109" charset="0"/>
          <a:ea typeface="+mn-ea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Univers 57 Condensed" pitchFamily="-109" charset="0"/>
          <a:ea typeface="+mn-ea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Univers 57 Condensed" pitchFamily="-109" charset="0"/>
          <a:ea typeface="+mn-ea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Univers 57 Condensed" pitchFamily="-109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Univers 57 Condensed" pitchFamily="-109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Univers 57 Condensed" pitchFamily="-109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Univers 57 Condensed" pitchFamily="-109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38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22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1.bin"/><Relationship Id="rId20" Type="http://schemas.openxmlformats.org/officeDocument/2006/relationships/image" Target="../media/image37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0.png"/><Relationship Id="rId10" Type="http://schemas.openxmlformats.org/officeDocument/2006/relationships/image" Target="../media/image29.png"/><Relationship Id="rId19" Type="http://schemas.openxmlformats.org/officeDocument/2006/relationships/image" Target="../media/image36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9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9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png"/><Relationship Id="rId11" Type="http://schemas.openxmlformats.org/officeDocument/2006/relationships/image" Target="../media/image22.wmf"/><Relationship Id="rId5" Type="http://schemas.openxmlformats.org/officeDocument/2006/relationships/image" Target="../media/image27.png"/><Relationship Id="rId15" Type="http://schemas.openxmlformats.org/officeDocument/2006/relationships/image" Target="../media/image38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3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2743200"/>
            <a:ext cx="6172200" cy="1371600"/>
          </a:xfrm>
        </p:spPr>
        <p:txBody>
          <a:bodyPr/>
          <a:lstStyle/>
          <a:p>
            <a:pPr algn="l" eaLnBrk="1" hangingPunct="1"/>
            <a:r>
              <a:rPr lang="en-US" sz="36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Muni </a:t>
            </a:r>
            <a:r>
              <a:rPr lang="en-US" sz="3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Performance and </a:t>
            </a:r>
            <a:r>
              <a:rPr lang="en-US" sz="36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System Needs</a:t>
            </a:r>
            <a:br>
              <a:rPr lang="en-US" sz="36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3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3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San Francisco Board of Supervisors </a:t>
            </a:r>
            <a:b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Land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Use and Economic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Development Committee</a:t>
            </a:r>
            <a:endParaRPr lang="en-US" sz="20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5562600"/>
            <a:ext cx="6705600" cy="1295400"/>
          </a:xfrm>
        </p:spPr>
        <p:txBody>
          <a:bodyPr/>
          <a:lstStyle/>
          <a:p>
            <a:pPr algn="l" eaLnBrk="1" hangingPunct="1"/>
            <a:r>
              <a:rPr lang="en-US" sz="1600" b="0" dirty="0" smtClean="0">
                <a:latin typeface="Arial Narrow" charset="0"/>
                <a:ea typeface="ＭＳ Ｐゴシック" charset="0"/>
                <a:cs typeface="ＭＳ Ｐゴシック" charset="0"/>
              </a:rPr>
              <a:t>5  </a:t>
            </a:r>
            <a:r>
              <a:rPr lang="en-US" sz="1600" b="0" dirty="0">
                <a:latin typeface="Arial Narrow" charset="0"/>
                <a:ea typeface="ＭＳ Ｐゴシック" charset="0"/>
                <a:cs typeface="ＭＳ Ｐゴシック" charset="0"/>
              </a:rPr>
              <a:t>|  </a:t>
            </a:r>
            <a:r>
              <a:rPr lang="en-US" sz="1600" b="0" dirty="0" smtClean="0">
                <a:latin typeface="Arial Narrow" charset="0"/>
                <a:ea typeface="ＭＳ Ｐゴシック" charset="0"/>
                <a:cs typeface="ＭＳ Ｐゴシック" charset="0"/>
              </a:rPr>
              <a:t>28  </a:t>
            </a:r>
            <a:r>
              <a:rPr lang="en-US" sz="1600" b="0" dirty="0">
                <a:latin typeface="Arial Narrow" charset="0"/>
                <a:ea typeface="ＭＳ Ｐゴシック" charset="0"/>
                <a:cs typeface="ＭＳ Ｐゴシック" charset="0"/>
              </a:rPr>
              <a:t>|  </a:t>
            </a:r>
            <a:r>
              <a:rPr lang="en-US" sz="1600" b="0" dirty="0" smtClean="0">
                <a:latin typeface="Arial Narrow" charset="0"/>
                <a:ea typeface="ＭＳ Ｐゴシック" charset="0"/>
                <a:cs typeface="ＭＳ Ｐゴシック" charset="0"/>
              </a:rPr>
              <a:t>2013 </a:t>
            </a:r>
          </a:p>
          <a:p>
            <a:pPr algn="l" eaLnBrk="1" hangingPunct="1"/>
            <a:r>
              <a:rPr lang="en-US" sz="1600" b="0" dirty="0" smtClean="0">
                <a:latin typeface="Arial Narrow" charset="0"/>
                <a:ea typeface="ＭＳ Ｐゴシック" charset="0"/>
                <a:cs typeface="ＭＳ Ｐゴシック" charset="0"/>
              </a:rPr>
              <a:t>SAN </a:t>
            </a:r>
            <a:r>
              <a:rPr lang="en-US" sz="1600" b="0" dirty="0">
                <a:latin typeface="Arial Narrow" charset="0"/>
                <a:ea typeface="ＭＳ Ｐゴシック" charset="0"/>
                <a:cs typeface="ＭＳ Ｐゴシック" charset="0"/>
              </a:rPr>
              <a:t>FRANCISCO, CALIFORNIA</a:t>
            </a:r>
            <a:endParaRPr lang="en-US" sz="1600" b="0" dirty="0">
              <a:solidFill>
                <a:schemeClr val="bg2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228600" y="152400"/>
            <a:ext cx="868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sz="1400" dirty="0" smtClean="0">
                <a:solidFill>
                  <a:schemeClr val="bg1"/>
                </a:solidFill>
                <a:latin typeface="Arial Narrow" charset="0"/>
              </a:rPr>
              <a:t>SFMTA Municipal </a:t>
            </a:r>
            <a:r>
              <a:rPr lang="en-US" sz="1400" dirty="0">
                <a:solidFill>
                  <a:schemeClr val="bg1"/>
                </a:solidFill>
                <a:latin typeface="Arial Narrow" charset="0"/>
              </a:rPr>
              <a:t>Transportation Agency  Image: </a:t>
            </a:r>
            <a:r>
              <a:rPr lang="en-US" sz="1400" dirty="0" smtClean="0">
                <a:solidFill>
                  <a:schemeClr val="bg1"/>
                </a:solidFill>
                <a:latin typeface="Arial Narrow" charset="0"/>
              </a:rPr>
              <a:t>Historic Car number 1 and 162 on Embarcadero</a:t>
            </a:r>
            <a:endParaRPr lang="en-US" sz="1400" dirty="0">
              <a:solidFill>
                <a:schemeClr val="bg1"/>
              </a:solidFill>
              <a:latin typeface="Arial Narrow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458200" cy="1143000"/>
          </a:xfrm>
        </p:spPr>
        <p:txBody>
          <a:bodyPr/>
          <a:lstStyle/>
          <a:p>
            <a:r>
              <a:rPr lang="en-US" dirty="0" smtClean="0"/>
              <a:t>Transit System – State of Good Repair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3962400" cy="5257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/>
              <a:t>The SFMTA has total assets of $12.35 billion</a:t>
            </a:r>
            <a:endParaRPr lang="en-US" sz="2000" dirty="0"/>
          </a:p>
          <a:p>
            <a:pPr>
              <a:spcAft>
                <a:spcPts val="1000"/>
              </a:spcAft>
            </a:pPr>
            <a:r>
              <a:rPr lang="en-US" sz="2000" b="0" dirty="0" smtClean="0"/>
              <a:t>Assets classified as     “</a:t>
            </a:r>
            <a:r>
              <a:rPr lang="en-US" sz="2000" dirty="0" smtClean="0"/>
              <a:t>Transit Service Dependent</a:t>
            </a:r>
            <a:r>
              <a:rPr lang="en-US" sz="2000" b="0" dirty="0" smtClean="0"/>
              <a:t>”</a:t>
            </a:r>
          </a:p>
          <a:p>
            <a:pPr lvl="1">
              <a:spcBef>
                <a:spcPts val="200"/>
              </a:spcBef>
              <a:spcAft>
                <a:spcPts val="600"/>
              </a:spcAft>
            </a:pPr>
            <a:r>
              <a:rPr lang="en-US" sz="2000" dirty="0" smtClean="0">
                <a:latin typeface="+mj-lt"/>
              </a:rPr>
              <a:t>Assets that </a:t>
            </a:r>
            <a:r>
              <a:rPr lang="en-US" sz="2000" dirty="0">
                <a:latin typeface="+mj-lt"/>
              </a:rPr>
              <a:t>directly impact the provision of transit services; reduce day-to-day maintenance and/or operating costs</a:t>
            </a:r>
          </a:p>
          <a:p>
            <a:pPr lvl="1">
              <a:spcBef>
                <a:spcPts val="200"/>
              </a:spcBef>
              <a:spcAft>
                <a:spcPts val="600"/>
              </a:spcAft>
            </a:pPr>
            <a:r>
              <a:rPr lang="en-US" sz="2000" dirty="0" smtClean="0"/>
              <a:t>Total Transit Service Dependent Assets =  </a:t>
            </a:r>
            <a:r>
              <a:rPr lang="en-US" sz="2000" b="1" dirty="0" smtClean="0"/>
              <a:t>$6.69 billion</a:t>
            </a:r>
          </a:p>
          <a:p>
            <a:pPr lvl="1">
              <a:spcBef>
                <a:spcPts val="200"/>
              </a:spcBef>
              <a:spcAft>
                <a:spcPts val="600"/>
              </a:spcAft>
            </a:pPr>
            <a:r>
              <a:rPr lang="en-US" sz="2000" dirty="0" smtClean="0"/>
              <a:t>Deferrals =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$680 million                    </a:t>
            </a:r>
            <a:r>
              <a:rPr lang="en-US" sz="2000" b="1" i="1" dirty="0" smtClean="0"/>
              <a:t>as of 2010</a:t>
            </a:r>
          </a:p>
          <a:p>
            <a:pPr marL="914400" lvl="2" indent="0">
              <a:spcAft>
                <a:spcPts val="1000"/>
              </a:spcAft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AD88-24DF-0F43-9EC5-C45CCAA0588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14400" y="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Muni Today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731682"/>
              </p:ext>
            </p:extLst>
          </p:nvPr>
        </p:nvGraphicFramePr>
        <p:xfrm>
          <a:off x="4495800" y="1554480"/>
          <a:ext cx="4267200" cy="463296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958716"/>
                <a:gridCol w="1241684"/>
                <a:gridCol w="1066800"/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ASSET CLASS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Deferred 2010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4855">
                <a:tc>
                  <a:txBody>
                    <a:bodyPr/>
                    <a:lstStyle/>
                    <a:p>
                      <a:r>
                        <a:rPr lang="en-US" dirty="0" smtClean="0"/>
                        <a:t>Light Rail Vehicles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$1,006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2%</a:t>
                      </a:r>
                      <a:endParaRPr lang="en-US" dirty="0"/>
                    </a:p>
                  </a:txBody>
                  <a:tcPr/>
                </a:tc>
              </a:tr>
              <a:tr h="354855">
                <a:tc>
                  <a:txBody>
                    <a:bodyPr/>
                    <a:lstStyle/>
                    <a:p>
                      <a:r>
                        <a:rPr lang="en-US" dirty="0" smtClean="0"/>
                        <a:t>Motor Coach Vehicles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$1,168 M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5%</a:t>
                      </a:r>
                      <a:endParaRPr lang="en-US" dirty="0"/>
                    </a:p>
                  </a:txBody>
                  <a:tcPr/>
                </a:tc>
              </a:tr>
              <a:tr h="354855">
                <a:tc>
                  <a:txBody>
                    <a:bodyPr/>
                    <a:lstStyle/>
                    <a:p>
                      <a:r>
                        <a:rPr lang="en-US" dirty="0" smtClean="0"/>
                        <a:t>Train Control and Communications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$876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11%</a:t>
                      </a:r>
                      <a:endParaRPr lang="en-US" dirty="0"/>
                    </a:p>
                  </a:txBody>
                  <a:tcPr/>
                </a:tc>
              </a:tr>
              <a:tr h="354855">
                <a:tc>
                  <a:txBody>
                    <a:bodyPr/>
                    <a:lstStyle/>
                    <a:p>
                      <a:r>
                        <a:rPr lang="en-US" dirty="0" smtClean="0"/>
                        <a:t>Trolley Coach Vehicles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$742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17%</a:t>
                      </a:r>
                      <a:endParaRPr lang="en-US" dirty="0"/>
                    </a:p>
                  </a:txBody>
                  <a:tcPr/>
                </a:tc>
              </a:tr>
              <a:tr h="354855">
                <a:tc>
                  <a:txBody>
                    <a:bodyPr/>
                    <a:lstStyle/>
                    <a:p>
                      <a:r>
                        <a:rPr lang="en-US" dirty="0" smtClean="0"/>
                        <a:t>Overhead</a:t>
                      </a:r>
                      <a:r>
                        <a:rPr lang="en-US" baseline="0" dirty="0" smtClean="0"/>
                        <a:t> Lines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$2,177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17%</a:t>
                      </a:r>
                      <a:endParaRPr lang="en-US" dirty="0"/>
                    </a:p>
                  </a:txBody>
                  <a:tcPr/>
                </a:tc>
              </a:tr>
              <a:tr h="354855">
                <a:tc>
                  <a:txBody>
                    <a:bodyPr/>
                    <a:lstStyle/>
                    <a:p>
                      <a:r>
                        <a:rPr lang="en-US" dirty="0" smtClean="0"/>
                        <a:t>Track/Rail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$724 M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22%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855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$6,693 M</a:t>
                      </a:r>
                      <a:endParaRPr lang="en-US" sz="20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10%</a:t>
                      </a:r>
                      <a:endParaRPr lang="en-US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66703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85"/>
          <a:stretch>
            <a:fillRect/>
          </a:stretch>
        </p:blipFill>
        <p:spPr bwMode="auto">
          <a:xfrm>
            <a:off x="216408" y="1951681"/>
            <a:ext cx="4461606" cy="437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3" b="2965"/>
          <a:stretch>
            <a:fillRect/>
          </a:stretch>
        </p:blipFill>
        <p:spPr bwMode="auto">
          <a:xfrm rot="5400000">
            <a:off x="4589039" y="1835867"/>
            <a:ext cx="4399962" cy="442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86047" y="1988403"/>
            <a:ext cx="2608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People = 920,230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(+15%)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4900" y="1988403"/>
            <a:ext cx="229902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Jobs = </a:t>
            </a:r>
            <a:r>
              <a:rPr lang="en-US" dirty="0">
                <a:solidFill>
                  <a:prstClr val="black"/>
                </a:solidFill>
              </a:rPr>
              <a:t>625,000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(+25%)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785" y="6109156"/>
            <a:ext cx="13372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prstClr val="black"/>
                </a:solidFill>
              </a:rPr>
              <a:t>Source: SF City Planning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756047"/>
            <a:ext cx="91681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City’s 2035 Population &amp; Job Growth 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Requires More Transit</a:t>
            </a:r>
            <a:endParaRPr lang="en-US" sz="32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E502B72-55D7-4405-ACE3-196B64B43639}" type="slidenum">
              <a:rPr lang="en-US" sz="1400" smtClean="0">
                <a:solidFill>
                  <a:prstClr val="black"/>
                </a:solidFill>
              </a:rPr>
              <a:pPr/>
              <a:t>11</a:t>
            </a:fld>
            <a:endParaRPr lang="en-US" sz="1400" dirty="0" smtClean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Muni Tomorrow</a:t>
            </a:r>
          </a:p>
        </p:txBody>
      </p:sp>
    </p:spTree>
    <p:extLst>
      <p:ext uri="{BB962C8B-B14F-4D97-AF65-F5344CB8AC3E}">
        <p14:creationId xmlns:p14="http://schemas.microsoft.com/office/powerpoint/2010/main" val="16591804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819117" y="189363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a typeface="ＭＳ Ｐゴシック" charset="0"/>
              </a:rPr>
              <a:t>2010</a:t>
            </a:r>
            <a:endParaRPr lang="en-US" b="1" dirty="0">
              <a:solidFill>
                <a:schemeClr val="accent3">
                  <a:lumMod val="50000"/>
                </a:schemeClr>
              </a:solidFill>
              <a:ea typeface="ＭＳ Ｐゴシック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86080" y="1893630"/>
            <a:ext cx="1638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a typeface="ＭＳ Ｐゴシック" charset="0"/>
              </a:rPr>
              <a:t>2018 Goal</a:t>
            </a:r>
            <a:endParaRPr lang="en-US" b="1" dirty="0">
              <a:solidFill>
                <a:schemeClr val="accent3">
                  <a:lumMod val="50000"/>
                </a:schemeClr>
              </a:solidFill>
              <a:ea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8220" y="6148030"/>
            <a:ext cx="251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ea typeface="ＭＳ Ｐゴシック" charset="0"/>
              </a:rPr>
              <a:t>61% auto/39% non-auto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5000" y="6148030"/>
            <a:ext cx="2565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ea typeface="ＭＳ Ｐゴシック" charset="0"/>
              </a:rPr>
              <a:t>50% auto/50% non-auto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838200"/>
            <a:ext cx="8458200" cy="685800"/>
          </a:xfrm>
        </p:spPr>
        <p:txBody>
          <a:bodyPr>
            <a:noAutofit/>
          </a:bodyPr>
          <a:lstStyle/>
          <a:p>
            <a:r>
              <a:rPr lang="en-US" dirty="0" smtClean="0"/>
              <a:t>Quality of Life Depends on Mode Shifts to Sustainable Transportation</a:t>
            </a:r>
            <a:endParaRPr lang="en-US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38400"/>
            <a:ext cx="8839042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Muni Tomorrow</a:t>
            </a:r>
          </a:p>
        </p:txBody>
      </p:sp>
    </p:spTree>
    <p:extLst>
      <p:ext uri="{BB962C8B-B14F-4D97-AF65-F5344CB8AC3E}">
        <p14:creationId xmlns:p14="http://schemas.microsoft.com/office/powerpoint/2010/main" val="29319185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Residents Make Choices Based on the Quality of the Transportation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0" dirty="0" smtClean="0"/>
              <a:t>Where to Live?</a:t>
            </a:r>
          </a:p>
          <a:p>
            <a:endParaRPr lang="en-US" sz="2000" b="0" dirty="0" smtClean="0"/>
          </a:p>
          <a:p>
            <a:r>
              <a:rPr lang="en-US" sz="2000" b="0" dirty="0" smtClean="0"/>
              <a:t>Where to Work?</a:t>
            </a:r>
          </a:p>
          <a:p>
            <a:endParaRPr lang="en-US" sz="2000" b="0" dirty="0" smtClean="0"/>
          </a:p>
          <a:p>
            <a:r>
              <a:rPr lang="en-US" sz="2000" b="0" dirty="0" smtClean="0"/>
              <a:t>Where to Shop?</a:t>
            </a:r>
          </a:p>
          <a:p>
            <a:endParaRPr lang="en-US" sz="2000" b="0" dirty="0" smtClean="0"/>
          </a:p>
          <a:p>
            <a:r>
              <a:rPr lang="en-US" sz="2000" b="0" dirty="0" smtClean="0"/>
              <a:t>How to Travel?</a:t>
            </a:r>
          </a:p>
          <a:p>
            <a:endParaRPr lang="en-US" sz="2000" b="0" dirty="0" smtClean="0"/>
          </a:p>
          <a:p>
            <a:r>
              <a:rPr lang="en-US" sz="2000" b="0" dirty="0" smtClean="0"/>
              <a:t>Willingness to pay for housing?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AD88-24DF-0F43-9EC5-C45CCAA0588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14400" y="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Muni Tomorrow</a:t>
            </a:r>
          </a:p>
        </p:txBody>
      </p:sp>
    </p:spTree>
    <p:extLst>
      <p:ext uri="{BB962C8B-B14F-4D97-AF65-F5344CB8AC3E}">
        <p14:creationId xmlns:p14="http://schemas.microsoft.com/office/powerpoint/2010/main" val="1146874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/>
              <a:t>“Quality” Means Different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867400"/>
            <a:ext cx="7772400" cy="914400"/>
          </a:xfrm>
        </p:spPr>
        <p:txBody>
          <a:bodyPr/>
          <a:lstStyle/>
          <a:p>
            <a:pPr marL="0" indent="0">
              <a:buNone/>
            </a:pPr>
            <a:r>
              <a:rPr lang="en-US" sz="2400" b="0" dirty="0" smtClean="0"/>
              <a:t>Poor quality transportation reduces the quality of life in San Francisco</a:t>
            </a:r>
            <a:endParaRPr lang="en-US" sz="2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AD88-24DF-0F43-9EC5-C45CCAA05887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567207336"/>
              </p:ext>
            </p:extLst>
          </p:nvPr>
        </p:nvGraphicFramePr>
        <p:xfrm>
          <a:off x="1524000" y="1549400"/>
          <a:ext cx="6172200" cy="393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14400" y="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Muni’s Economic Value</a:t>
            </a:r>
          </a:p>
        </p:txBody>
      </p:sp>
    </p:spTree>
    <p:extLst>
      <p:ext uri="{BB962C8B-B14F-4D97-AF65-F5344CB8AC3E}">
        <p14:creationId xmlns:p14="http://schemas.microsoft.com/office/powerpoint/2010/main" val="11421455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Impacts of Low Quality Transportation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AD88-24DF-0F43-9EC5-C45CCAA05887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168705984"/>
              </p:ext>
            </p:extLst>
          </p:nvPr>
        </p:nvGraphicFramePr>
        <p:xfrm>
          <a:off x="1524000" y="19812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Muni’s Economic Value</a:t>
            </a:r>
          </a:p>
        </p:txBody>
      </p:sp>
    </p:spTree>
    <p:extLst>
      <p:ext uri="{BB962C8B-B14F-4D97-AF65-F5344CB8AC3E}">
        <p14:creationId xmlns:p14="http://schemas.microsoft.com/office/powerpoint/2010/main" val="6001687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Muni Delays, April 2013:</a:t>
            </a:r>
            <a:br>
              <a:rPr lang="en-US" dirty="0" smtClean="0"/>
            </a:br>
            <a:r>
              <a:rPr lang="en-US" dirty="0" smtClean="0"/>
              <a:t>Impact on Commuters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343400"/>
          </a:xfrm>
        </p:spPr>
        <p:txBody>
          <a:bodyPr/>
          <a:lstStyle/>
          <a:p>
            <a:r>
              <a:rPr lang="en-US" sz="2000" b="0" dirty="0" smtClean="0"/>
              <a:t>86,000 customer-hours* lost in peak-hour delays due to maintenance or other Muni-related reason.</a:t>
            </a:r>
          </a:p>
          <a:p>
            <a:endParaRPr lang="en-US" sz="2000" b="0" dirty="0" smtClean="0"/>
          </a:p>
          <a:p>
            <a:r>
              <a:rPr lang="en-US" sz="2000" b="0" dirty="0" smtClean="0"/>
              <a:t>Increased commute time for San Franciscans by 1.5% </a:t>
            </a:r>
          </a:p>
          <a:p>
            <a:endParaRPr lang="en-US" sz="2000" b="0" dirty="0" smtClean="0"/>
          </a:p>
          <a:p>
            <a:r>
              <a:rPr lang="en-US" sz="2000" b="0" dirty="0" smtClean="0"/>
              <a:t>Caused economic loss of $4.2 million ($50 million** annualized), due to higher costs and lower competitiveness.</a:t>
            </a:r>
          </a:p>
          <a:p>
            <a:endParaRPr lang="en-US" sz="2000" b="0" dirty="0" smtClean="0"/>
          </a:p>
          <a:p>
            <a:endParaRPr lang="en-US" sz="2000" b="0" dirty="0"/>
          </a:p>
          <a:p>
            <a:pPr marL="0" indent="0">
              <a:buNone/>
            </a:pPr>
            <a:r>
              <a:rPr lang="en-US" sz="1200" b="0" dirty="0" smtClean="0"/>
              <a:t>* Total customer-hours in peak </a:t>
            </a:r>
            <a:r>
              <a:rPr lang="en-US" sz="1200" b="0" smtClean="0"/>
              <a:t>period estimated at 1,900,000</a:t>
            </a:r>
            <a:endParaRPr lang="en-US" sz="1200" b="0" dirty="0" smtClean="0"/>
          </a:p>
          <a:p>
            <a:pPr marL="0" indent="0">
              <a:buNone/>
            </a:pPr>
            <a:r>
              <a:rPr lang="en-US" sz="1200" b="0" dirty="0" smtClean="0"/>
              <a:t>** Excludes the impacts of reduced shopping access and off-peak delays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AD88-24DF-0F43-9EC5-C45CCAA0588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Muni’s Economic Value</a:t>
            </a:r>
          </a:p>
        </p:txBody>
      </p:sp>
    </p:spTree>
    <p:extLst>
      <p:ext uri="{BB962C8B-B14F-4D97-AF65-F5344CB8AC3E}">
        <p14:creationId xmlns:p14="http://schemas.microsoft.com/office/powerpoint/2010/main" val="117412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0" dirty="0" smtClean="0"/>
              <a:t>Reducing transit delays creates economic benefits.</a:t>
            </a:r>
          </a:p>
          <a:p>
            <a:endParaRPr lang="en-US" sz="2000" b="0" dirty="0"/>
          </a:p>
          <a:p>
            <a:r>
              <a:rPr lang="en-US" sz="2000" b="0" dirty="0" smtClean="0"/>
              <a:t>Improving transit performance can create additional economic benefits.</a:t>
            </a:r>
            <a:br>
              <a:rPr lang="en-US" sz="2000" b="0" dirty="0" smtClean="0"/>
            </a:br>
            <a:endParaRPr lang="en-US" sz="2000" b="0" dirty="0" smtClean="0"/>
          </a:p>
          <a:p>
            <a:r>
              <a:rPr lang="en-US" sz="2000" b="0" dirty="0" smtClean="0"/>
              <a:t>Investment in Muni and other city transportation infrastructure can create economic benefits that exceed their cost.</a:t>
            </a:r>
          </a:p>
          <a:p>
            <a:endParaRPr lang="en-US" sz="2000" b="0" dirty="0" smtClean="0"/>
          </a:p>
          <a:p>
            <a:r>
              <a:rPr lang="en-US" sz="2000" b="0" dirty="0" smtClean="0"/>
              <a:t>Economic analysis of these benefits can help identify investments with the greatest potential return on investment. </a:t>
            </a:r>
            <a:endParaRPr lang="en-US" sz="2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AD88-24DF-0F43-9EC5-C45CCAA0588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Muni’s Economic Value</a:t>
            </a:r>
          </a:p>
        </p:txBody>
      </p:sp>
    </p:spTree>
    <p:extLst>
      <p:ext uri="{BB962C8B-B14F-4D97-AF65-F5344CB8AC3E}">
        <p14:creationId xmlns:p14="http://schemas.microsoft.com/office/powerpoint/2010/main" val="34615113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AD88-24DF-0F43-9EC5-C45CCAA0588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8200" y="16002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Economic impact of delays is estimated at $</a:t>
            </a:r>
            <a:r>
              <a:rPr lang="en-US" sz="1800" dirty="0"/>
              <a:t>5</a:t>
            </a:r>
            <a:r>
              <a:rPr lang="en-US" sz="1800" dirty="0" smtClean="0"/>
              <a:t>0 million annually</a:t>
            </a:r>
          </a:p>
          <a:p>
            <a:endParaRPr lang="en-US" sz="1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/>
              <a:t>With a $</a:t>
            </a:r>
            <a:r>
              <a:rPr lang="en-US" sz="1800" dirty="0"/>
              <a:t>5</a:t>
            </a:r>
            <a:r>
              <a:rPr lang="en-US" sz="1800" dirty="0" smtClean="0"/>
              <a:t>0 million recurring annual investment, here are examples of how the SFMTA could improve Muni service: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610600" cy="1143000"/>
          </a:xfrm>
        </p:spPr>
        <p:txBody>
          <a:bodyPr/>
          <a:lstStyle/>
          <a:p>
            <a:r>
              <a:rPr lang="en-US" dirty="0" smtClean="0"/>
              <a:t>Additional Funding Yields a Return on Investment</a:t>
            </a:r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14400" y="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Muni’s Economic Value</a:t>
            </a:r>
          </a:p>
        </p:txBody>
      </p:sp>
      <p:sp>
        <p:nvSpPr>
          <p:cNvPr id="5" name="Right Arrow 4"/>
          <p:cNvSpPr/>
          <p:nvPr/>
        </p:nvSpPr>
        <p:spPr bwMode="auto">
          <a:xfrm>
            <a:off x="5715000" y="4191000"/>
            <a:ext cx="533400" cy="914400"/>
          </a:xfrm>
          <a:prstGeom prst="rightArrow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3417093"/>
            <a:ext cx="2514600" cy="2462213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Meet service </a:t>
            </a:r>
            <a:r>
              <a:rPr lang="en-US" sz="1400" dirty="0"/>
              <a:t>delivery goals</a:t>
            </a:r>
          </a:p>
          <a:p>
            <a:endParaRPr lang="en-US" sz="1400" dirty="0" smtClean="0"/>
          </a:p>
          <a:p>
            <a:r>
              <a:rPr lang="en-US" sz="1400" dirty="0" smtClean="0"/>
              <a:t>Improve </a:t>
            </a:r>
            <a:r>
              <a:rPr lang="en-US" sz="1400" dirty="0"/>
              <a:t>on-time </a:t>
            </a:r>
            <a:r>
              <a:rPr lang="en-US" sz="1400" dirty="0" smtClean="0"/>
              <a:t>performance</a:t>
            </a:r>
          </a:p>
          <a:p>
            <a:endParaRPr lang="en-US" sz="1400" dirty="0"/>
          </a:p>
          <a:p>
            <a:r>
              <a:rPr lang="en-US" sz="1400" dirty="0" smtClean="0"/>
              <a:t>Reduce gaps</a:t>
            </a:r>
          </a:p>
          <a:p>
            <a:endParaRPr lang="en-US" sz="1400" dirty="0"/>
          </a:p>
          <a:p>
            <a:r>
              <a:rPr lang="en-US" sz="1400" dirty="0" smtClean="0"/>
              <a:t>Reduce crowding</a:t>
            </a:r>
          </a:p>
          <a:p>
            <a:endParaRPr lang="en-US" sz="1400" dirty="0"/>
          </a:p>
          <a:p>
            <a:r>
              <a:rPr lang="en-US" sz="1400" dirty="0" smtClean="0"/>
              <a:t>Improve </a:t>
            </a:r>
            <a:r>
              <a:rPr lang="en-US" sz="1400" dirty="0"/>
              <a:t>service </a:t>
            </a:r>
            <a:r>
              <a:rPr lang="en-US" sz="1400" dirty="0" smtClean="0"/>
              <a:t>frequency</a:t>
            </a:r>
          </a:p>
          <a:p>
            <a:endParaRPr lang="en-US" sz="1400" dirty="0"/>
          </a:p>
          <a:p>
            <a:r>
              <a:rPr lang="en-US" sz="1400" dirty="0" smtClean="0"/>
              <a:t>Improve </a:t>
            </a:r>
            <a:r>
              <a:rPr lang="en-US" sz="1400" dirty="0"/>
              <a:t>vehicle </a:t>
            </a:r>
            <a:r>
              <a:rPr lang="en-US" sz="1400" dirty="0" smtClean="0"/>
              <a:t>reliability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655320" y="3200400"/>
            <a:ext cx="1935480" cy="1093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n-US" sz="1400" dirty="0" smtClean="0">
                <a:solidFill>
                  <a:schemeClr val="tx1"/>
                </a:solidFill>
              </a:rPr>
              <a:t>Replace </a:t>
            </a:r>
            <a:r>
              <a:rPr lang="en-US" sz="1400" dirty="0">
                <a:solidFill>
                  <a:schemeClr val="tx1"/>
                </a:solidFill>
              </a:rPr>
              <a:t>10 trains per </a:t>
            </a:r>
            <a:r>
              <a:rPr lang="en-US" sz="1400" dirty="0" smtClean="0">
                <a:solidFill>
                  <a:schemeClr val="tx1"/>
                </a:solidFill>
              </a:rPr>
              <a:t>year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505200" y="3200400"/>
            <a:ext cx="1935480" cy="1093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n-US" sz="1400" dirty="0">
                <a:solidFill>
                  <a:schemeClr val="tx1"/>
                </a:solidFill>
              </a:rPr>
              <a:t>Increase service by 8%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5320" y="4888707"/>
            <a:ext cx="1935480" cy="1093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n-US" sz="1400" dirty="0">
                <a:solidFill>
                  <a:schemeClr val="tx1"/>
                </a:solidFill>
              </a:rPr>
              <a:t>Rehabilitate 170 buses per year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05200" y="4896327"/>
            <a:ext cx="1935480" cy="1093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n-US" sz="1400" dirty="0">
                <a:solidFill>
                  <a:schemeClr val="tx1"/>
                </a:solidFill>
              </a:rPr>
              <a:t>Replace 64 buses per year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48740" y="4343400"/>
            <a:ext cx="48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819400" y="3505200"/>
            <a:ext cx="48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19400" y="5181600"/>
            <a:ext cx="48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244340" y="4338935"/>
            <a:ext cx="48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4476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95600"/>
            <a:ext cx="7772400" cy="1143000"/>
          </a:xfrm>
        </p:spPr>
        <p:txBody>
          <a:bodyPr/>
          <a:lstStyle/>
          <a:p>
            <a:r>
              <a:rPr lang="en-US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AD88-24DF-0F43-9EC5-C45CCAA0588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4074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87283" y="1524000"/>
            <a:ext cx="5627917" cy="4572000"/>
            <a:chOff x="1866033" y="2195677"/>
            <a:chExt cx="5450032" cy="45245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033" y="2195677"/>
              <a:ext cx="5450032" cy="4524554"/>
            </a:xfrm>
            <a:prstGeom prst="round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352801" y="4114800"/>
              <a:ext cx="25908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56" t="20958" r="33832" b="14606"/>
            <a:stretch/>
          </p:blipFill>
          <p:spPr bwMode="auto">
            <a:xfrm>
              <a:off x="3856949" y="3429000"/>
              <a:ext cx="1468200" cy="19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itle 1"/>
          <p:cNvSpPr txBox="1">
            <a:spLocks/>
          </p:cNvSpPr>
          <p:nvPr/>
        </p:nvSpPr>
        <p:spPr>
          <a:xfrm>
            <a:off x="685800" y="7620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r>
              <a:rPr lang="en-US" kern="0" dirty="0" smtClean="0"/>
              <a:t>Who We Are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6369373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95600"/>
            <a:ext cx="7772400" cy="1143000"/>
          </a:xfrm>
        </p:spPr>
        <p:txBody>
          <a:bodyPr/>
          <a:lstStyle/>
          <a:p>
            <a:r>
              <a:rPr lang="en-US" dirty="0" smtClean="0"/>
              <a:t>Reference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AD88-24DF-0F43-9EC5-C45CCAA0588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5716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9709"/>
            <a:ext cx="7772400" cy="1143000"/>
          </a:xfrm>
        </p:spPr>
        <p:txBody>
          <a:bodyPr/>
          <a:lstStyle/>
          <a:p>
            <a:r>
              <a:rPr lang="en-US" dirty="0" smtClean="0"/>
              <a:t>Muni Performance Metrics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AD88-24DF-0F43-9EC5-C45CCAA05887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587989"/>
              </p:ext>
            </p:extLst>
          </p:nvPr>
        </p:nvGraphicFramePr>
        <p:xfrm>
          <a:off x="533400" y="2865060"/>
          <a:ext cx="8077200" cy="37128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3523"/>
                <a:gridCol w="5633677"/>
              </a:tblGrid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Performance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Metric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Methodology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On-Time Performance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Percentage of vehicles passing each </a:t>
                      </a:r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timepoint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 within -1/+4 min. of schedule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Gaps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Percentage of vehicles passing each </a:t>
                      </a:r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timepoint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 where gaps are at least 5 minutes longer than the route's scheduled headway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Percentage of Scheduled Service Delivered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Percentage of scheduled runs that are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delivered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Bus Crowding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Percentage of buses that are over capacity at the maximum </a:t>
                      </a:r>
                      <a:r>
                        <a:rPr lang="en-US" sz="1400" u="none" strike="noStrike">
                          <a:effectLst/>
                          <a:latin typeface="+mn-lt"/>
                        </a:rPr>
                        <a:t>load </a:t>
                      </a:r>
                      <a:r>
                        <a:rPr lang="en-US" sz="1400" u="none" strike="noStrike" smtClean="0">
                          <a:effectLst/>
                          <a:latin typeface="+mn-lt"/>
                        </a:rPr>
                        <a:t>point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Mean Distance Between Failure (MDBF)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Distance between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vehicle breakdowns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by vehicle type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Unscheduled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Operator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Absenteeism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Unscheduled absence rate for Transit Operators due to sickness or other reasons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Line delays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 line delays (at least 10 minutes long) as reported in the SFMTA's Central Control Log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Est. Customer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Delay Hours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Estimated number of customer-hours of delay resulting from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(a) maintenance-related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line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delays and (b) non-maintenance line delays related to Muni, such as accidents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33400" y="1295400"/>
            <a:ext cx="792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The following major performance metrics help illustrate how Muni performance impacts customer service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In support of Proposition E and the SFMTA Strategic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818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dirty="0" smtClean="0"/>
              <a:t>Performance Metrics Methodology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AD88-24DF-0F43-9EC5-C45CCAA05887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298722"/>
              </p:ext>
            </p:extLst>
          </p:nvPr>
        </p:nvGraphicFramePr>
        <p:xfrm>
          <a:off x="533400" y="1447800"/>
          <a:ext cx="8077200" cy="4705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3523"/>
                <a:gridCol w="5633677"/>
              </a:tblGrid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Performance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Metric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Methodology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Overall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Performance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On-Time Performance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Percentage of vehicles passing each </a:t>
                      </a:r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timepoint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 within -1/+4 min. of schedule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Gaps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Percentage of vehicles passing each </a:t>
                      </a:r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timepoint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 where gaps are at least 5 minutes longer than the route's scheduled headway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Bunches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Percentage of vehicles passing each </a:t>
                      </a:r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timepoint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 that are within 2 minutes of the previous vehicle on the same route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Percentage of Scheduled Service Delivered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Percentage of scheduled runs that are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delivered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Average speed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Vehicle Revenue Miles/Vehicle Revenue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Hours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Average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weekday ridership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Bus - Average ridership by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route</a:t>
                      </a:r>
                    </a:p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Rail 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- Average Muni Metro subway station </a:t>
                      </a:r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faregate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 entries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Bus Crowding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Percentage of buses that are over capacity at the maximum load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point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Maintenance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Vehicle Availability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Mean Distance Between Failure (MDBF)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Distance between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vehicle breakdowns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by vehicle type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Maintenance Staffing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Vehicles per Maintenance employee full-time equivalent (FTE)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 Active Vehicles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 current number of active light rail vehicles, diesel coaches, and electric trolleys available on the property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94634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AD88-24DF-0F43-9EC5-C45CCAA05887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827502"/>
              </p:ext>
            </p:extLst>
          </p:nvPr>
        </p:nvGraphicFramePr>
        <p:xfrm>
          <a:off x="611505" y="1739265"/>
          <a:ext cx="8077200" cy="41586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3523"/>
                <a:gridCol w="5633677"/>
              </a:tblGrid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Performance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Metric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Methodology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1925">
                <a:tc gridSpan="2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Maintenance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Vehicle Availability</a:t>
                      </a:r>
                      <a:r>
                        <a:rPr lang="en-US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(continued)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 Vehicle Breakdowns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breakdowns,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as reported in the SFMTA's Central Control Log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Vehicle Availability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Percentage of weekdays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which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there are sufficient vehicles available to meet scheduled service requirements by vehicle mode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Hold count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 average daily number of bus and rail vehicles that are kept out of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service for all maintenance activities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Long term holds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 number of bus and rail vehicles that are kept out of service for over 30 days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 gridSpan="2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Operator Absenteeism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Unscheduled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Operator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Absenteeism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Unscheduled absence rate for Transit Operators due to sickness or other reasons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Service Disruptions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Line delays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 line delays (at least 10 minutes long) as reported in the SFMTA's Central Control Log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Estimated Customer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Delay Hours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Estimated number of customer-hours of delay resulting from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(a) maintenance-related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line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delays and (b) non-maintenance line delays related to Muni, such as accidents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Metrics Methodology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4990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Report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AD88-24DF-0F43-9EC5-C45CCAA05887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935192" cy="493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3680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812800"/>
            <a:ext cx="6246812" cy="5854700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8" y="744538"/>
            <a:ext cx="2376487" cy="585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22238" y="803275"/>
            <a:ext cx="4957762" cy="711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00"/>
                </a:solidFill>
              </a:rPr>
              <a:t>Slow travel times frustrate customers and increase Muni costs</a:t>
            </a:r>
          </a:p>
        </p:txBody>
      </p:sp>
    </p:spTree>
    <p:extLst>
      <p:ext uri="{BB962C8B-B14F-4D97-AF65-F5344CB8AC3E}">
        <p14:creationId xmlns:p14="http://schemas.microsoft.com/office/powerpoint/2010/main" val="41173839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2311400" y="2332038"/>
            <a:ext cx="6500813" cy="1963737"/>
            <a:chOff x="1456" y="1053"/>
            <a:chExt cx="4095" cy="1237"/>
          </a:xfrm>
        </p:grpSpPr>
        <p:pic>
          <p:nvPicPr>
            <p:cNvPr id="6198" name="Picture 3" descr="stop-sig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2020"/>
              <a:ext cx="159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9" name="Picture 4" descr="stop-sig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6" y="1053"/>
              <a:ext cx="159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0" name="Picture 5" descr="stop-sig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2" y="1278"/>
              <a:ext cx="159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47" name="Group 6"/>
          <p:cNvGrpSpPr>
            <a:grpSpLocks/>
          </p:cNvGrpSpPr>
          <p:nvPr/>
        </p:nvGrpSpPr>
        <p:grpSpPr bwMode="auto">
          <a:xfrm>
            <a:off x="1838325" y="3871913"/>
            <a:ext cx="2339975" cy="584200"/>
            <a:chOff x="1158" y="2023"/>
            <a:chExt cx="1474" cy="368"/>
          </a:xfrm>
        </p:grpSpPr>
        <p:pic>
          <p:nvPicPr>
            <p:cNvPr id="6195" name="Picture 7" descr="suv-flat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" y="2029"/>
              <a:ext cx="488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6" name="Picture 8" descr="van-pal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1" y="2023"/>
              <a:ext cx="51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7" name="Picture 9" descr="ca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" y="2132"/>
              <a:ext cx="414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8" name="Picture 10" descr="flat-bu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3738563"/>
            <a:ext cx="126206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9" name="Group 11"/>
          <p:cNvGrpSpPr>
            <a:grpSpLocks/>
          </p:cNvGrpSpPr>
          <p:nvPr/>
        </p:nvGrpSpPr>
        <p:grpSpPr bwMode="auto">
          <a:xfrm>
            <a:off x="4470400" y="2522538"/>
            <a:ext cx="2357438" cy="411162"/>
            <a:chOff x="2816" y="1173"/>
            <a:chExt cx="1485" cy="259"/>
          </a:xfrm>
        </p:grpSpPr>
        <p:pic>
          <p:nvPicPr>
            <p:cNvPr id="6191" name="Picture 12" descr="taxi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0" y="1187"/>
              <a:ext cx="33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2" name="Picture 13" descr="ca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" y="1231"/>
              <a:ext cx="322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3" name="Picture 14" descr="van-pal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4" y="1173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4" name="Picture 15" descr="taxi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" y="1238"/>
              <a:ext cx="36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16" descr="bus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2506663"/>
            <a:ext cx="10239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7" descr="bus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2382838"/>
            <a:ext cx="10239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8" descr="bus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263775"/>
            <a:ext cx="10239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AutoShape 19"/>
          <p:cNvSpPr>
            <a:spLocks noChangeArrowheads="1"/>
          </p:cNvSpPr>
          <p:nvPr/>
        </p:nvSpPr>
        <p:spPr bwMode="auto">
          <a:xfrm>
            <a:off x="490538" y="1447800"/>
            <a:ext cx="8077200" cy="547688"/>
          </a:xfrm>
          <a:prstGeom prst="rightArrow">
            <a:avLst>
              <a:gd name="adj1" fmla="val 59722"/>
              <a:gd name="adj2" fmla="val 102893"/>
            </a:avLst>
          </a:prstGeom>
          <a:solidFill>
            <a:schemeClr val="bg2"/>
          </a:solidFill>
          <a:ln w="19050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154" name="Picture 20" descr="ca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2670175"/>
            <a:ext cx="5111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21" descr="suv-flat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86">
            <a:off x="5280025" y="2543175"/>
            <a:ext cx="61277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22" descr="turn-bu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3636963"/>
            <a:ext cx="9429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57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080844"/>
              </p:ext>
            </p:extLst>
          </p:nvPr>
        </p:nvGraphicFramePr>
        <p:xfrm>
          <a:off x="4514850" y="4137025"/>
          <a:ext cx="87313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8" name="Equation" r:id="rId16" imgW="114151" imgH="215619" progId="Equation.3">
                  <p:embed/>
                </p:oleObj>
              </mc:Choice>
              <mc:Fallback>
                <p:oleObj name="Equation" r:id="rId16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4137025"/>
                        <a:ext cx="87313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AutoShape 24"/>
          <p:cNvSpPr>
            <a:spLocks noChangeArrowheads="1"/>
          </p:cNvSpPr>
          <p:nvPr/>
        </p:nvSpPr>
        <p:spPr bwMode="auto">
          <a:xfrm flipH="1">
            <a:off x="423863" y="4581525"/>
            <a:ext cx="8077200" cy="547688"/>
          </a:xfrm>
          <a:prstGeom prst="rightArrow">
            <a:avLst>
              <a:gd name="adj1" fmla="val 59722"/>
              <a:gd name="adj2" fmla="val 102893"/>
            </a:avLst>
          </a:prstGeom>
          <a:solidFill>
            <a:schemeClr val="bg2"/>
          </a:solidFill>
          <a:ln w="19050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7241" name="Text Box 25"/>
          <p:cNvSpPr txBox="1">
            <a:spLocks noChangeArrowheads="1"/>
          </p:cNvSpPr>
          <p:nvPr/>
        </p:nvSpPr>
        <p:spPr bwMode="auto">
          <a:xfrm>
            <a:off x="3516313" y="1547813"/>
            <a:ext cx="2057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30 minutes</a:t>
            </a:r>
          </a:p>
        </p:txBody>
      </p:sp>
      <p:sp>
        <p:nvSpPr>
          <p:cNvPr id="137242" name="Text Box 26"/>
          <p:cNvSpPr txBox="1">
            <a:spLocks noChangeArrowheads="1"/>
          </p:cNvSpPr>
          <p:nvPr/>
        </p:nvSpPr>
        <p:spPr bwMode="auto">
          <a:xfrm>
            <a:off x="3516313" y="4668838"/>
            <a:ext cx="2057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30 minutes</a:t>
            </a:r>
          </a:p>
        </p:txBody>
      </p:sp>
      <p:pic>
        <p:nvPicPr>
          <p:cNvPr id="6161" name="Picture 27" descr="van-pa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33825"/>
            <a:ext cx="81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44" name="Group 28"/>
          <p:cNvGrpSpPr>
            <a:grpSpLocks/>
          </p:cNvGrpSpPr>
          <p:nvPr/>
        </p:nvGrpSpPr>
        <p:grpSpPr bwMode="auto">
          <a:xfrm>
            <a:off x="679450" y="5816600"/>
            <a:ext cx="7162800" cy="595313"/>
            <a:chOff x="428" y="3248"/>
            <a:chExt cx="4512" cy="375"/>
          </a:xfrm>
        </p:grpSpPr>
        <p:sp>
          <p:nvSpPr>
            <p:cNvPr id="6186" name="Text Box 29"/>
            <p:cNvSpPr txBox="1">
              <a:spLocks noChangeArrowheads="1"/>
            </p:cNvSpPr>
            <p:nvPr/>
          </p:nvSpPr>
          <p:spPr bwMode="auto">
            <a:xfrm>
              <a:off x="428" y="3299"/>
              <a:ext cx="451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000000"/>
                  </a:solidFill>
                </a:rPr>
                <a:t>Bus every 10 minutes =         = 6.0 =&gt; </a:t>
              </a:r>
              <a:r>
                <a:rPr lang="en-US" sz="2000" b="1">
                  <a:solidFill>
                    <a:srgbClr val="000000"/>
                  </a:solidFill>
                </a:rPr>
                <a:t>6</a:t>
              </a:r>
              <a:r>
                <a:rPr lang="en-US" sz="2000">
                  <a:solidFill>
                    <a:srgbClr val="000000"/>
                  </a:solidFill>
                </a:rPr>
                <a:t> buses + </a:t>
              </a:r>
              <a:r>
                <a:rPr lang="en-US" sz="2000" b="1">
                  <a:solidFill>
                    <a:srgbClr val="000000"/>
                  </a:solidFill>
                </a:rPr>
                <a:t>6</a:t>
              </a:r>
              <a:r>
                <a:rPr lang="en-US" sz="2000">
                  <a:solidFill>
                    <a:srgbClr val="000000"/>
                  </a:solidFill>
                </a:rPr>
                <a:t> drivers</a:t>
              </a:r>
            </a:p>
          </p:txBody>
        </p:sp>
        <p:grpSp>
          <p:nvGrpSpPr>
            <p:cNvPr id="6187" name="Group 30"/>
            <p:cNvGrpSpPr>
              <a:grpSpLocks/>
            </p:cNvGrpSpPr>
            <p:nvPr/>
          </p:nvGrpSpPr>
          <p:grpSpPr bwMode="auto">
            <a:xfrm>
              <a:off x="2211" y="3248"/>
              <a:ext cx="264" cy="375"/>
              <a:chOff x="2204" y="3150"/>
              <a:chExt cx="264" cy="375"/>
            </a:xfrm>
          </p:grpSpPr>
          <p:sp>
            <p:nvSpPr>
              <p:cNvPr id="6188" name="Text Box 31"/>
              <p:cNvSpPr txBox="1">
                <a:spLocks noChangeArrowheads="1"/>
              </p:cNvSpPr>
              <p:nvPr/>
            </p:nvSpPr>
            <p:spPr bwMode="auto">
              <a:xfrm>
                <a:off x="2204" y="3150"/>
                <a:ext cx="26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solidFill>
                      <a:srgbClr val="000000"/>
                    </a:solidFill>
                  </a:rPr>
                  <a:t>60</a:t>
                </a:r>
              </a:p>
            </p:txBody>
          </p:sp>
          <p:sp>
            <p:nvSpPr>
              <p:cNvPr id="6189" name="Text Box 32"/>
              <p:cNvSpPr txBox="1">
                <a:spLocks noChangeArrowheads="1"/>
              </p:cNvSpPr>
              <p:nvPr/>
            </p:nvSpPr>
            <p:spPr bwMode="auto">
              <a:xfrm>
                <a:off x="2247" y="3352"/>
                <a:ext cx="17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solidFill>
                      <a:srgbClr val="000000"/>
                    </a:solidFill>
                  </a:rPr>
                  <a:t>10</a:t>
                </a:r>
              </a:p>
            </p:txBody>
          </p:sp>
          <p:sp>
            <p:nvSpPr>
              <p:cNvPr id="6190" name="Line 33"/>
              <p:cNvSpPr>
                <a:spLocks noChangeShapeType="1"/>
              </p:cNvSpPr>
              <p:nvPr/>
            </p:nvSpPr>
            <p:spPr bwMode="auto">
              <a:xfrm>
                <a:off x="2236" y="3337"/>
                <a:ext cx="19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163" name="Rectangle 3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Bus route…60 min running time</a:t>
            </a:r>
          </a:p>
        </p:txBody>
      </p:sp>
      <p:grpSp>
        <p:nvGrpSpPr>
          <p:cNvPr id="6164" name="Group 35"/>
          <p:cNvGrpSpPr>
            <a:grpSpLocks/>
          </p:cNvGrpSpPr>
          <p:nvPr/>
        </p:nvGrpSpPr>
        <p:grpSpPr bwMode="auto">
          <a:xfrm>
            <a:off x="1381125" y="2470150"/>
            <a:ext cx="2430463" cy="476250"/>
            <a:chOff x="870" y="1134"/>
            <a:chExt cx="1531" cy="300"/>
          </a:xfrm>
        </p:grpSpPr>
        <p:pic>
          <p:nvPicPr>
            <p:cNvPr id="6181" name="Picture 36" descr="ca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" y="1134"/>
              <a:ext cx="322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2" name="Picture 37" descr="van-pal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3" y="1148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3" name="Picture 38" descr="taxi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" y="1156"/>
              <a:ext cx="36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4" name="Picture 39" descr="suv-flat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3586">
              <a:off x="1421" y="1153"/>
              <a:ext cx="386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5" name="Picture 40" descr="ca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9" y="1233"/>
              <a:ext cx="322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65" name="Picture 41" descr="van-pal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2717800"/>
            <a:ext cx="649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66" name="Group 42"/>
          <p:cNvGrpSpPr>
            <a:grpSpLocks/>
          </p:cNvGrpSpPr>
          <p:nvPr/>
        </p:nvGrpSpPr>
        <p:grpSpPr bwMode="auto">
          <a:xfrm>
            <a:off x="5126038" y="3852863"/>
            <a:ext cx="2740025" cy="514350"/>
            <a:chOff x="3229" y="2011"/>
            <a:chExt cx="1726" cy="324"/>
          </a:xfrm>
        </p:grpSpPr>
        <p:pic>
          <p:nvPicPr>
            <p:cNvPr id="6176" name="Picture 43" descr="ca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7" y="2065"/>
              <a:ext cx="414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77" name="Group 44"/>
            <p:cNvGrpSpPr>
              <a:grpSpLocks/>
            </p:cNvGrpSpPr>
            <p:nvPr/>
          </p:nvGrpSpPr>
          <p:grpSpPr bwMode="auto">
            <a:xfrm>
              <a:off x="3229" y="2011"/>
              <a:ext cx="1726" cy="324"/>
              <a:chOff x="3229" y="2011"/>
              <a:chExt cx="1726" cy="324"/>
            </a:xfrm>
          </p:grpSpPr>
          <p:pic>
            <p:nvPicPr>
              <p:cNvPr id="6178" name="Picture 45" descr="car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84931">
                <a:off x="3495" y="2076"/>
                <a:ext cx="414" cy="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9" name="Picture 46" descr="suv-flat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7" y="2011"/>
                <a:ext cx="488" cy="2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80" name="Picture 47" descr="taxi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9" y="2106"/>
                <a:ext cx="398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37264" name="Text Box 48"/>
          <p:cNvSpPr txBox="1">
            <a:spLocks noChangeArrowheads="1"/>
          </p:cNvSpPr>
          <p:nvPr/>
        </p:nvSpPr>
        <p:spPr bwMode="auto">
          <a:xfrm>
            <a:off x="679450" y="5426075"/>
            <a:ext cx="716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Round Trip Travel Time = 60 minutes</a:t>
            </a:r>
          </a:p>
        </p:txBody>
      </p:sp>
      <p:pic>
        <p:nvPicPr>
          <p:cNvPr id="6168" name="Picture 49" descr="flat-bu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3789363"/>
            <a:ext cx="126206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9" name="Picture 50" descr="taxi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024313"/>
            <a:ext cx="6810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70" name="Group 51"/>
          <p:cNvGrpSpPr>
            <a:grpSpLocks/>
          </p:cNvGrpSpPr>
          <p:nvPr/>
        </p:nvGrpSpPr>
        <p:grpSpPr bwMode="auto">
          <a:xfrm>
            <a:off x="1849438" y="2271713"/>
            <a:ext cx="336550" cy="560387"/>
            <a:chOff x="1165" y="1015"/>
            <a:chExt cx="212" cy="353"/>
          </a:xfrm>
        </p:grpSpPr>
        <p:pic>
          <p:nvPicPr>
            <p:cNvPr id="6174" name="Picture 52" descr="bus-stop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" y="1015"/>
              <a:ext cx="39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5" name="Picture 53" descr="group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" y="1119"/>
              <a:ext cx="212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71" name="Group 54"/>
          <p:cNvGrpSpPr>
            <a:grpSpLocks/>
          </p:cNvGrpSpPr>
          <p:nvPr/>
        </p:nvGrpSpPr>
        <p:grpSpPr bwMode="auto">
          <a:xfrm>
            <a:off x="5556250" y="3702050"/>
            <a:ext cx="365125" cy="615950"/>
            <a:chOff x="3500" y="1916"/>
            <a:chExt cx="230" cy="388"/>
          </a:xfrm>
        </p:grpSpPr>
        <p:pic>
          <p:nvPicPr>
            <p:cNvPr id="6172" name="Picture 55" descr="bus-stop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" y="1916"/>
              <a:ext cx="42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3" name="Picture 56" descr="group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" y="2033"/>
              <a:ext cx="23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9260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7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7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7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7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42" grpId="0"/>
      <p:bldP spid="13726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top-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60837"/>
            <a:ext cx="25241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7" name="Picture 3" descr="flat-b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4032250"/>
            <a:ext cx="126206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flat-b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4083050"/>
            <a:ext cx="126206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bus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2800350"/>
            <a:ext cx="10239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bus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2676525"/>
            <a:ext cx="10239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bus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557462"/>
            <a:ext cx="10239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stop-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2625725"/>
            <a:ext cx="25241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stop-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2982912"/>
            <a:ext cx="25241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490538" y="1741487"/>
            <a:ext cx="8077200" cy="547688"/>
          </a:xfrm>
          <a:prstGeom prst="rightArrow">
            <a:avLst>
              <a:gd name="adj1" fmla="val 59722"/>
              <a:gd name="adj2" fmla="val 102893"/>
            </a:avLst>
          </a:prstGeom>
          <a:solidFill>
            <a:schemeClr val="bg2"/>
          </a:solidFill>
          <a:ln w="19050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7179" name="Picture 11" descr="c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2963862"/>
            <a:ext cx="5111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suv-fla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86">
            <a:off x="5280025" y="2836862"/>
            <a:ext cx="61277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 descr="turn-bu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3930650"/>
            <a:ext cx="9429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82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7668769"/>
              </p:ext>
            </p:extLst>
          </p:nvPr>
        </p:nvGraphicFramePr>
        <p:xfrm>
          <a:off x="4514850" y="4430712"/>
          <a:ext cx="87313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2" name="Equation" r:id="rId10" imgW="114151" imgH="215619" progId="Equation.3">
                  <p:embed/>
                </p:oleObj>
              </mc:Choice>
              <mc:Fallback>
                <p:oleObj name="Equation" r:id="rId10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4430712"/>
                        <a:ext cx="87313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3" name="AutoShape 15"/>
          <p:cNvSpPr>
            <a:spLocks noChangeArrowheads="1"/>
          </p:cNvSpPr>
          <p:nvPr/>
        </p:nvSpPr>
        <p:spPr bwMode="auto">
          <a:xfrm flipH="1">
            <a:off x="423863" y="4875212"/>
            <a:ext cx="8077200" cy="547688"/>
          </a:xfrm>
          <a:prstGeom prst="rightArrow">
            <a:avLst>
              <a:gd name="adj1" fmla="val 59722"/>
              <a:gd name="adj2" fmla="val 102893"/>
            </a:avLst>
          </a:prstGeom>
          <a:solidFill>
            <a:schemeClr val="bg2"/>
          </a:solidFill>
          <a:ln w="19050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3516313" y="1841500"/>
            <a:ext cx="2057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30 minutes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3516313" y="4962525"/>
            <a:ext cx="2057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30 minutes</a:t>
            </a:r>
          </a:p>
        </p:txBody>
      </p:sp>
      <p:pic>
        <p:nvPicPr>
          <p:cNvPr id="7186" name="Picture 18" descr="tax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318000"/>
            <a:ext cx="6810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19" descr="van-pal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27512"/>
            <a:ext cx="81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9284" name="Group 20"/>
          <p:cNvGrpSpPr>
            <a:grpSpLocks/>
          </p:cNvGrpSpPr>
          <p:nvPr/>
        </p:nvGrpSpPr>
        <p:grpSpPr bwMode="auto">
          <a:xfrm>
            <a:off x="679450" y="6110287"/>
            <a:ext cx="7162800" cy="595313"/>
            <a:chOff x="428" y="3248"/>
            <a:chExt cx="4512" cy="375"/>
          </a:xfrm>
        </p:grpSpPr>
        <p:sp>
          <p:nvSpPr>
            <p:cNvPr id="7201" name="Text Box 21"/>
            <p:cNvSpPr txBox="1">
              <a:spLocks noChangeArrowheads="1"/>
            </p:cNvSpPr>
            <p:nvPr/>
          </p:nvSpPr>
          <p:spPr bwMode="auto">
            <a:xfrm>
              <a:off x="428" y="3299"/>
              <a:ext cx="451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000000"/>
                  </a:solidFill>
                </a:rPr>
                <a:t>Bus every 10 minutes =         = </a:t>
              </a:r>
              <a:r>
                <a:rPr lang="en-US" sz="2000" b="1">
                  <a:solidFill>
                    <a:srgbClr val="CC0000"/>
                  </a:solidFill>
                </a:rPr>
                <a:t>5</a:t>
              </a:r>
              <a:r>
                <a:rPr lang="en-US" sz="2000">
                  <a:solidFill>
                    <a:srgbClr val="000000"/>
                  </a:solidFill>
                </a:rPr>
                <a:t> buses + </a:t>
              </a:r>
              <a:r>
                <a:rPr lang="en-US" sz="2000" b="1">
                  <a:solidFill>
                    <a:srgbClr val="CC0000"/>
                  </a:solidFill>
                </a:rPr>
                <a:t>5</a:t>
              </a:r>
              <a:r>
                <a:rPr lang="en-US" sz="2000">
                  <a:solidFill>
                    <a:srgbClr val="000000"/>
                  </a:solidFill>
                </a:rPr>
                <a:t> drivers</a:t>
              </a:r>
            </a:p>
          </p:txBody>
        </p:sp>
        <p:grpSp>
          <p:nvGrpSpPr>
            <p:cNvPr id="7202" name="Group 22"/>
            <p:cNvGrpSpPr>
              <a:grpSpLocks/>
            </p:cNvGrpSpPr>
            <p:nvPr/>
          </p:nvGrpSpPr>
          <p:grpSpPr bwMode="auto">
            <a:xfrm>
              <a:off x="2211" y="3248"/>
              <a:ext cx="264" cy="375"/>
              <a:chOff x="2204" y="3150"/>
              <a:chExt cx="264" cy="375"/>
            </a:xfrm>
          </p:grpSpPr>
          <p:sp>
            <p:nvSpPr>
              <p:cNvPr id="7203" name="Text Box 23"/>
              <p:cNvSpPr txBox="1">
                <a:spLocks noChangeArrowheads="1"/>
              </p:cNvSpPr>
              <p:nvPr/>
            </p:nvSpPr>
            <p:spPr bwMode="auto">
              <a:xfrm>
                <a:off x="2204" y="3150"/>
                <a:ext cx="26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solidFill>
                      <a:srgbClr val="CC0000"/>
                    </a:solidFill>
                  </a:rPr>
                  <a:t>50</a:t>
                </a:r>
              </a:p>
            </p:txBody>
          </p:sp>
          <p:sp>
            <p:nvSpPr>
              <p:cNvPr id="7204" name="Text Box 24"/>
              <p:cNvSpPr txBox="1">
                <a:spLocks noChangeArrowheads="1"/>
              </p:cNvSpPr>
              <p:nvPr/>
            </p:nvSpPr>
            <p:spPr bwMode="auto">
              <a:xfrm>
                <a:off x="2247" y="3352"/>
                <a:ext cx="17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solidFill>
                      <a:srgbClr val="000000"/>
                    </a:solidFill>
                  </a:rPr>
                  <a:t>10</a:t>
                </a:r>
              </a:p>
            </p:txBody>
          </p:sp>
          <p:sp>
            <p:nvSpPr>
              <p:cNvPr id="7205" name="Line 25"/>
              <p:cNvSpPr>
                <a:spLocks noChangeShapeType="1"/>
              </p:cNvSpPr>
              <p:nvPr/>
            </p:nvSpPr>
            <p:spPr bwMode="auto">
              <a:xfrm>
                <a:off x="2236" y="3337"/>
                <a:ext cx="19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189" name="Rectangle 26"/>
          <p:cNvSpPr>
            <a:spLocks noGrp="1" noChangeArrowheads="1"/>
          </p:cNvSpPr>
          <p:nvPr>
            <p:ph type="title"/>
          </p:nvPr>
        </p:nvSpPr>
        <p:spPr>
          <a:xfrm>
            <a:off x="323850" y="1030287"/>
            <a:ext cx="8701088" cy="569913"/>
          </a:xfrm>
        </p:spPr>
        <p:txBody>
          <a:bodyPr/>
          <a:lstStyle/>
          <a:p>
            <a:pPr eaLnBrk="1" hangingPunct="1"/>
            <a:r>
              <a:rPr lang="en-US" dirty="0" smtClean="0"/>
              <a:t>Remove congestion…reduce time, reduce resources</a:t>
            </a:r>
          </a:p>
        </p:txBody>
      </p:sp>
      <p:grpSp>
        <p:nvGrpSpPr>
          <p:cNvPr id="7190" name="Group 27"/>
          <p:cNvGrpSpPr>
            <a:grpSpLocks/>
          </p:cNvGrpSpPr>
          <p:nvPr/>
        </p:nvGrpSpPr>
        <p:grpSpPr bwMode="auto">
          <a:xfrm>
            <a:off x="1849438" y="2565400"/>
            <a:ext cx="336550" cy="560387"/>
            <a:chOff x="1165" y="1015"/>
            <a:chExt cx="212" cy="353"/>
          </a:xfrm>
        </p:grpSpPr>
        <p:pic>
          <p:nvPicPr>
            <p:cNvPr id="7199" name="Picture 28" descr="bus-stop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" y="1015"/>
              <a:ext cx="39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0" name="Picture 29" descr="group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" y="1119"/>
              <a:ext cx="212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91" name="Group 30"/>
          <p:cNvGrpSpPr>
            <a:grpSpLocks/>
          </p:cNvGrpSpPr>
          <p:nvPr/>
        </p:nvGrpSpPr>
        <p:grpSpPr bwMode="auto">
          <a:xfrm>
            <a:off x="5556250" y="3995737"/>
            <a:ext cx="365125" cy="615950"/>
            <a:chOff x="3500" y="1916"/>
            <a:chExt cx="230" cy="388"/>
          </a:xfrm>
        </p:grpSpPr>
        <p:pic>
          <p:nvPicPr>
            <p:cNvPr id="7197" name="Picture 31" descr="bus-stop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" y="1916"/>
              <a:ext cx="42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32" descr="group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" y="2033"/>
              <a:ext cx="23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92" name="Text Box 33"/>
          <p:cNvSpPr txBox="1">
            <a:spLocks noChangeArrowheads="1"/>
          </p:cNvSpPr>
          <p:nvPr/>
        </p:nvSpPr>
        <p:spPr bwMode="auto">
          <a:xfrm>
            <a:off x="679450" y="5719762"/>
            <a:ext cx="716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Round Trip Travel Time = 60 minutes</a:t>
            </a:r>
          </a:p>
        </p:txBody>
      </p:sp>
      <p:sp>
        <p:nvSpPr>
          <p:cNvPr id="139298" name="Rectangle 34"/>
          <p:cNvSpPr>
            <a:spLocks noChangeArrowheads="1"/>
          </p:cNvSpPr>
          <p:nvPr/>
        </p:nvSpPr>
        <p:spPr bwMode="auto">
          <a:xfrm>
            <a:off x="1122363" y="6934200"/>
            <a:ext cx="6681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i="1">
                <a:solidFill>
                  <a:srgbClr val="CC0000"/>
                </a:solidFill>
                <a:latin typeface="Arial Black" pitchFamily="34" charset="0"/>
              </a:rPr>
              <a:t>17% decrease in cost and travel times!</a:t>
            </a:r>
          </a:p>
        </p:txBody>
      </p:sp>
      <p:sp>
        <p:nvSpPr>
          <p:cNvPr id="139299" name="Text Box 35"/>
          <p:cNvSpPr txBox="1">
            <a:spLocks noChangeArrowheads="1"/>
          </p:cNvSpPr>
          <p:nvPr/>
        </p:nvSpPr>
        <p:spPr bwMode="auto">
          <a:xfrm>
            <a:off x="3559175" y="1885950"/>
            <a:ext cx="350838" cy="2746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25</a:t>
            </a:r>
          </a:p>
        </p:txBody>
      </p:sp>
      <p:sp>
        <p:nvSpPr>
          <p:cNvPr id="139300" name="Text Box 36"/>
          <p:cNvSpPr txBox="1">
            <a:spLocks noChangeArrowheads="1"/>
          </p:cNvSpPr>
          <p:nvPr/>
        </p:nvSpPr>
        <p:spPr bwMode="auto">
          <a:xfrm>
            <a:off x="3559175" y="5008562"/>
            <a:ext cx="350838" cy="27463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25</a:t>
            </a:r>
          </a:p>
        </p:txBody>
      </p:sp>
      <p:sp>
        <p:nvSpPr>
          <p:cNvPr id="139301" name="Text Box 37"/>
          <p:cNvSpPr txBox="1">
            <a:spLocks noChangeArrowheads="1"/>
          </p:cNvSpPr>
          <p:nvPr/>
        </p:nvSpPr>
        <p:spPr bwMode="auto">
          <a:xfrm>
            <a:off x="3681413" y="5765800"/>
            <a:ext cx="338137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>
                <a:solidFill>
                  <a:srgbClr val="CC0000"/>
                </a:solidFill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207864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9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9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9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98" grpId="0"/>
      <p:bldP spid="139299" grpId="0" animBg="1"/>
      <p:bldP spid="139300" grpId="0" animBg="1"/>
      <p:bldP spid="13930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Ridership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AD88-24DF-0F43-9EC5-C45CCAA05887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334250" cy="498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4338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Ridership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AD88-24DF-0F43-9EC5-C45CCAA05887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562850" cy="51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0516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609600" y="747386"/>
            <a:ext cx="7543800" cy="6096000"/>
          </a:xfrm>
          <a:prstGeom prst="rect">
            <a:avLst/>
          </a:prstGeom>
          <a:blipFill dpi="0" rotWithShape="1">
            <a:blip r:embed="rId2">
              <a:alphaModFix amt="3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772400" cy="1143000"/>
          </a:xfrm>
        </p:spPr>
        <p:txBody>
          <a:bodyPr/>
          <a:lstStyle/>
          <a:p>
            <a:r>
              <a:rPr lang="en-US" dirty="0" smtClean="0"/>
              <a:t>Performance Metric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1534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The SFMTA measures Muni service in the following key areas:</a:t>
            </a:r>
            <a:endParaRPr lang="en-US" sz="2400" dirty="0"/>
          </a:p>
          <a:p>
            <a:pPr marL="514350" indent="-514350">
              <a:buAutoNum type="alphaUcPeriod"/>
            </a:pPr>
            <a:r>
              <a:rPr lang="en-US" sz="2400" dirty="0" smtClean="0"/>
              <a:t>Overall Performance </a:t>
            </a:r>
          </a:p>
          <a:p>
            <a:pPr marL="514350" indent="-514350">
              <a:buAutoNum type="alphaUcPeriod"/>
            </a:pPr>
            <a:r>
              <a:rPr lang="en-US" sz="2400" dirty="0" smtClean="0"/>
              <a:t>Maintenance</a:t>
            </a:r>
          </a:p>
          <a:p>
            <a:pPr marL="514350" indent="-514350">
              <a:buAutoNum type="alphaUcPeriod"/>
            </a:pPr>
            <a:r>
              <a:rPr lang="en-US" sz="2400" dirty="0" smtClean="0"/>
              <a:t>Vehicle Availability</a:t>
            </a:r>
          </a:p>
          <a:p>
            <a:pPr marL="514350" indent="-514350">
              <a:buAutoNum type="alphaUcPeriod"/>
            </a:pPr>
            <a:r>
              <a:rPr lang="en-US" sz="2400" dirty="0" smtClean="0"/>
              <a:t>Labor</a:t>
            </a:r>
            <a:endParaRPr lang="en-US" sz="2400" dirty="0"/>
          </a:p>
          <a:p>
            <a:pPr marL="514350" indent="-514350">
              <a:buAutoNum type="alphaUcPeriod"/>
            </a:pPr>
            <a:r>
              <a:rPr lang="en-US" sz="2400" dirty="0" smtClean="0"/>
              <a:t>Service Disruptions</a:t>
            </a:r>
          </a:p>
          <a:p>
            <a:pPr marL="514350" indent="-514350">
              <a:buAutoNum type="alphaUcPeriod"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AD88-24DF-0F43-9EC5-C45CCAA0588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4623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dirty="0" smtClean="0"/>
              <a:t>How are we doing?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AD88-24DF-0F43-9EC5-C45CCAA05887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826586"/>
              </p:ext>
            </p:extLst>
          </p:nvPr>
        </p:nvGraphicFramePr>
        <p:xfrm>
          <a:off x="327660" y="1501140"/>
          <a:ext cx="8511540" cy="462814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505200"/>
                <a:gridCol w="1703387"/>
                <a:gridCol w="1649413"/>
                <a:gridCol w="1653540"/>
              </a:tblGrid>
              <a:tr h="2621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</a:rPr>
                        <a:t>Performance</a:t>
                      </a:r>
                      <a:r>
                        <a:rPr lang="en-US" sz="1400" b="1" u="none" strike="noStrike" baseline="0" dirty="0" smtClean="0">
                          <a:effectLst/>
                        </a:rPr>
                        <a:t> Metric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</a:rPr>
                        <a:t>FY 2013 To Date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 smtClean="0">
                          <a:effectLst/>
                        </a:rPr>
                        <a:t>April</a:t>
                      </a:r>
                      <a:r>
                        <a:rPr lang="en-US" sz="1400" b="1" u="none" strike="noStrike" baseline="0" dirty="0" smtClean="0">
                          <a:effectLst/>
                        </a:rPr>
                        <a:t> 2013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</a:rPr>
                        <a:t>April 2012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621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On-Time </a:t>
                      </a:r>
                      <a:r>
                        <a:rPr lang="en-US" sz="1400" u="none" strike="noStrike" dirty="0" smtClean="0">
                          <a:effectLst/>
                        </a:rPr>
                        <a:t>Performance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58.7%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61.3%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60.5%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1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Gaps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19.1%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15.9%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20.5%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1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Percentage of Scheduled Service Delivered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96.6%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99.2%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95.1%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2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Bus </a:t>
                      </a:r>
                      <a:r>
                        <a:rPr lang="en-US" sz="1400" u="none" strike="noStrike" dirty="0" smtClean="0">
                          <a:effectLst/>
                        </a:rPr>
                        <a:t>Crowding </a:t>
                      </a:r>
                    </a:p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(over 100% capacity)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7.7% </a:t>
                      </a:r>
                      <a:r>
                        <a:rPr lang="en-US" sz="1200" dirty="0" smtClean="0"/>
                        <a:t>(AM inbound)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7.0% </a:t>
                      </a:r>
                      <a:r>
                        <a:rPr lang="en-US" sz="1200" dirty="0" smtClean="0"/>
                        <a:t>(AM inbound)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5.9% </a:t>
                      </a:r>
                      <a:r>
                        <a:rPr lang="en-US" sz="1200" dirty="0" smtClean="0"/>
                        <a:t>(AM inbound)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2921">
                <a:tc vMerge="1">
                  <a:txBody>
                    <a:bodyPr/>
                    <a:lstStyle/>
                    <a:p>
                      <a:pPr algn="l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7.7% </a:t>
                      </a:r>
                      <a:r>
                        <a:rPr lang="en-US" sz="1200" dirty="0" smtClean="0"/>
                        <a:t>(PM</a:t>
                      </a:r>
                      <a:r>
                        <a:rPr lang="en-US" sz="1200" baseline="0" dirty="0" smtClean="0"/>
                        <a:t> outbound)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7.6% </a:t>
                      </a:r>
                      <a:r>
                        <a:rPr lang="en-US" sz="1200" dirty="0" smtClean="0"/>
                        <a:t>(PM</a:t>
                      </a:r>
                      <a:r>
                        <a:rPr lang="en-US" sz="1200" baseline="0" dirty="0" smtClean="0"/>
                        <a:t> outbound)</a:t>
                      </a:r>
                      <a:endParaRPr lang="en-US" sz="12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8.2% </a:t>
                      </a:r>
                      <a:r>
                        <a:rPr lang="en-US" sz="1200" dirty="0" smtClean="0"/>
                        <a:t>(PM</a:t>
                      </a:r>
                      <a:r>
                        <a:rPr lang="en-US" sz="1200" baseline="0" dirty="0" smtClean="0"/>
                        <a:t> outbound)</a:t>
                      </a:r>
                      <a:endParaRPr lang="en-US" sz="12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601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</a:rPr>
                        <a:t>Vehicle Availability</a:t>
                      </a:r>
                    </a:p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(Percentage of Weekdays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with Sufficient Vehicles to Deliver Scheduled Peak Service)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100.0% </a:t>
                      </a:r>
                      <a:r>
                        <a:rPr lang="en-US" sz="1200" u="none" strike="noStrike" dirty="0" smtClean="0">
                          <a:effectLst/>
                        </a:rPr>
                        <a:t>(Motor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Coach</a:t>
                      </a:r>
                      <a:r>
                        <a:rPr lang="en-US" sz="1200" u="none" strike="noStrike" dirty="0" smtClean="0">
                          <a:effectLst/>
                        </a:rPr>
                        <a:t>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100.0% </a:t>
                      </a:r>
                      <a:r>
                        <a:rPr lang="en-US" sz="1200" u="none" strike="noStrike" dirty="0" smtClean="0">
                          <a:effectLst/>
                        </a:rPr>
                        <a:t>(Motor Coach)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100.0% </a:t>
                      </a:r>
                      <a:r>
                        <a:rPr lang="en-US" sz="1200" u="none" strike="noStrike" dirty="0" smtClean="0">
                          <a:effectLst/>
                        </a:rPr>
                        <a:t>(Motor Coach)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23">
                <a:tc vMerge="1">
                  <a:txBody>
                    <a:bodyPr/>
                    <a:lstStyle/>
                    <a:p>
                      <a:pPr algn="l" fontAlgn="ctr"/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64.0% </a:t>
                      </a:r>
                      <a:r>
                        <a:rPr lang="en-US" sz="1200" u="none" strike="noStrike" dirty="0" smtClean="0">
                          <a:effectLst/>
                        </a:rPr>
                        <a:t>(Trolley Coach)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50.0% </a:t>
                      </a:r>
                      <a:r>
                        <a:rPr lang="en-US" sz="1200" u="none" strike="noStrike" dirty="0" smtClean="0">
                          <a:effectLst/>
                        </a:rPr>
                        <a:t>(Trolley Coach)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66.7% </a:t>
                      </a:r>
                      <a:r>
                        <a:rPr lang="en-US" sz="1200" u="none" strike="noStrike" dirty="0" smtClean="0">
                          <a:effectLst/>
                        </a:rPr>
                        <a:t>(Trolley Coach)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23">
                <a:tc vMerge="1">
                  <a:txBody>
                    <a:bodyPr/>
                    <a:lstStyle/>
                    <a:p>
                      <a:pPr algn="l" fontAlgn="ctr"/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33.1% </a:t>
                      </a:r>
                      <a:r>
                        <a:rPr lang="en-US" sz="1200" u="none" strike="noStrike" dirty="0" smtClean="0">
                          <a:effectLst/>
                        </a:rPr>
                        <a:t>(Train)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9.1% (</a:t>
                      </a:r>
                      <a:r>
                        <a:rPr lang="en-US" sz="1200" u="none" strike="noStrike" dirty="0" smtClean="0">
                          <a:effectLst/>
                        </a:rPr>
                        <a:t>Train)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9.5% </a:t>
                      </a:r>
                      <a:r>
                        <a:rPr lang="en-US" sz="1200" u="none" strike="noStrike" dirty="0" smtClean="0">
                          <a:effectLst/>
                        </a:rPr>
                        <a:t>(Train)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8123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</a:rPr>
                        <a:t>Mean Distance Between Failure (MDBF)</a:t>
                      </a:r>
                      <a:endParaRPr lang="en-US" sz="1200" u="none" strike="noStrike" dirty="0" smtClean="0">
                        <a:effectLst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4,602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(Motor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Coach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b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1,892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(Trolley Coach)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3,796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(Train)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5,064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(Motor Coach)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6,749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(Motor Coach)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1,578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(Trolley Coach)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3,765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(Train)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1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1,917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(Trolley Coach)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81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3,655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(Train)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96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</a:rPr>
                        <a:t>Average Daily Hold Count </a:t>
                      </a:r>
                    </a:p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(V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ehicles unavailable for revenue service)</a:t>
                      </a:r>
                      <a:endParaRPr lang="en-US" sz="1200" u="none" strike="noStrike" dirty="0" smtClean="0">
                        <a:effectLst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6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Line </a:t>
                      </a:r>
                      <a:r>
                        <a:rPr lang="en-US" sz="1400" u="none" strike="noStrike" dirty="0" smtClean="0">
                          <a:effectLst/>
                        </a:rPr>
                        <a:t>delays </a:t>
                      </a:r>
                    </a:p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(over 10 minutes)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216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200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242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8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</a:rPr>
                        <a:t>Estimated Customer </a:t>
                      </a:r>
                      <a:r>
                        <a:rPr lang="en-US" sz="1400" u="none" strike="noStrike" dirty="0">
                          <a:effectLst/>
                        </a:rPr>
                        <a:t>Delay </a:t>
                      </a:r>
                      <a:r>
                        <a:rPr lang="en-US" sz="1400" u="none" strike="noStrike" dirty="0" smtClean="0">
                          <a:effectLst/>
                        </a:rPr>
                        <a:t>Hours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N/A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 smtClean="0">
                          <a:effectLst/>
                        </a:rPr>
                        <a:t>151,263 </a:t>
                      </a:r>
                      <a:r>
                        <a:rPr lang="en-US" sz="1200" b="0" u="none" strike="noStrike" dirty="0" smtClean="0">
                          <a:effectLst/>
                        </a:rPr>
                        <a:t>(Maintenance-related)</a:t>
                      </a:r>
                    </a:p>
                    <a:p>
                      <a:pPr algn="ctr" fontAlgn="ctr"/>
                      <a:r>
                        <a:rPr lang="en-US" sz="1400" b="0" u="none" strike="noStrike" dirty="0" smtClean="0">
                          <a:effectLst/>
                        </a:rPr>
                        <a:t>20,932 </a:t>
                      </a:r>
                    </a:p>
                    <a:p>
                      <a:pPr algn="ctr" fontAlgn="ctr"/>
                      <a:r>
                        <a:rPr lang="en-US" sz="1200" b="0" u="none" strike="noStrike" dirty="0" smtClean="0">
                          <a:effectLst/>
                        </a:rPr>
                        <a:t>(Other</a:t>
                      </a:r>
                      <a:r>
                        <a:rPr lang="en-US" sz="1200" b="0" u="none" strike="noStrike" baseline="0" dirty="0" smtClean="0">
                          <a:effectLst/>
                        </a:rPr>
                        <a:t> Operations-related)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20315"/>
              </p:ext>
            </p:extLst>
          </p:nvPr>
        </p:nvGraphicFramePr>
        <p:xfrm>
          <a:off x="881188" y="6324600"/>
          <a:ext cx="4572000" cy="26216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57200"/>
                <a:gridCol w="1828800"/>
                <a:gridCol w="457200"/>
                <a:gridCol w="1828800"/>
              </a:tblGrid>
              <a:tr h="262162">
                <a:tc>
                  <a:txBody>
                    <a:bodyPr/>
                    <a:lstStyle/>
                    <a:p>
                      <a:pPr algn="l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Better than 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last year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Worse than 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last year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61060" y="-9906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Muni Today</a:t>
            </a:r>
          </a:p>
        </p:txBody>
      </p:sp>
    </p:spTree>
    <p:extLst>
      <p:ext uri="{BB962C8B-B14F-4D97-AF65-F5344CB8AC3E}">
        <p14:creationId xmlns:p14="http://schemas.microsoft.com/office/powerpoint/2010/main" val="19129851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/>
          <a:lstStyle/>
          <a:p>
            <a:r>
              <a:rPr lang="en-US" dirty="0" smtClean="0"/>
              <a:t>What affects Muni’s Performance Today?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5410200" cy="4495800"/>
          </a:xfrm>
        </p:spPr>
        <p:txBody>
          <a:bodyPr/>
          <a:lstStyle/>
          <a:p>
            <a:r>
              <a:rPr lang="en-US" sz="2000" b="0" dirty="0" smtClean="0"/>
              <a:t>Under-investment in the system</a:t>
            </a:r>
          </a:p>
          <a:p>
            <a:pPr lvl="1"/>
            <a:r>
              <a:rPr lang="en-US" sz="2000" b="0" dirty="0" smtClean="0"/>
              <a:t>Aging fleet and infrastructure</a:t>
            </a:r>
          </a:p>
          <a:p>
            <a:pPr lvl="1"/>
            <a:r>
              <a:rPr lang="en-US" sz="2000" b="0" dirty="0" smtClean="0"/>
              <a:t>Outdated </a:t>
            </a:r>
            <a:r>
              <a:rPr lang="en-US" sz="2000" b="0" dirty="0"/>
              <a:t>technology</a:t>
            </a:r>
          </a:p>
          <a:p>
            <a:endParaRPr lang="en-US" sz="2000" b="0" dirty="0" smtClean="0"/>
          </a:p>
          <a:p>
            <a:r>
              <a:rPr lang="en-US" sz="2000" b="0" dirty="0" smtClean="0"/>
              <a:t>Insufficient operator, maintenance, and supervision staffing</a:t>
            </a:r>
          </a:p>
          <a:p>
            <a:pPr lvl="1"/>
            <a:r>
              <a:rPr lang="en-US" sz="2000" b="0" dirty="0" smtClean="0"/>
              <a:t>Not filling scheduled service</a:t>
            </a:r>
          </a:p>
          <a:p>
            <a:pPr lvl="1"/>
            <a:r>
              <a:rPr lang="en-US" sz="2000" dirty="0" smtClean="0"/>
              <a:t>Crowded vehicles</a:t>
            </a:r>
          </a:p>
          <a:p>
            <a:pPr lvl="1"/>
            <a:r>
              <a:rPr lang="en-US" sz="2000" b="0" dirty="0" smtClean="0"/>
              <a:t>Longer customer waits</a:t>
            </a:r>
          </a:p>
          <a:p>
            <a:endParaRPr lang="en-US" sz="2000" b="0" dirty="0" smtClean="0"/>
          </a:p>
          <a:p>
            <a:r>
              <a:rPr lang="en-US" sz="2000" b="0" dirty="0" smtClean="0"/>
              <a:t>Operating in mixed flow traffic</a:t>
            </a:r>
          </a:p>
          <a:p>
            <a:pPr lvl="1"/>
            <a:r>
              <a:rPr lang="en-US" sz="2000" dirty="0" smtClean="0"/>
              <a:t>Delays, service gaps, slow speeds</a:t>
            </a:r>
            <a:endParaRPr lang="en-US" sz="20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AD88-24DF-0F43-9EC5-C45CCAA0588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Muni Today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46169" y="1719322"/>
            <a:ext cx="1295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Crowding</a:t>
            </a:r>
            <a:endParaRPr lang="en-US" sz="1400" b="1" i="1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5" descr="2008-10-13 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515" y="1417320"/>
            <a:ext cx="3124172" cy="234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42219" y="3402984"/>
            <a:ext cx="2852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Crowding</a:t>
            </a:r>
            <a:endParaRPr lang="en-US" sz="1600" b="1" i="1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7173" name="Picture 5" descr="\\user\home\jrlee\My Documents\IMG_44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515" y="4079106"/>
            <a:ext cx="3124172" cy="234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742218" y="5943600"/>
            <a:ext cx="2852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</a:rPr>
              <a:t>Traffic Delays</a:t>
            </a:r>
            <a:endParaRPr lang="en-US" sz="1600" b="1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3098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819400" y="1223790"/>
            <a:ext cx="5943600" cy="5148454"/>
          </a:xfrm>
        </p:spPr>
        <p:txBody>
          <a:bodyPr/>
          <a:lstStyle/>
          <a:p>
            <a:r>
              <a:rPr lang="en-US" sz="2000" dirty="0" smtClean="0"/>
              <a:t>Reducing travel times</a:t>
            </a:r>
          </a:p>
          <a:p>
            <a:pPr lvl="1"/>
            <a:r>
              <a:rPr lang="en-US" sz="2000" dirty="0" smtClean="0"/>
              <a:t>All-Door </a:t>
            </a:r>
            <a:r>
              <a:rPr lang="en-US" sz="2000" dirty="0"/>
              <a:t>B</a:t>
            </a:r>
            <a:r>
              <a:rPr lang="en-US" sz="2000" dirty="0" smtClean="0"/>
              <a:t>oarding </a:t>
            </a:r>
          </a:p>
          <a:p>
            <a:pPr lvl="1"/>
            <a:r>
              <a:rPr lang="en-US" sz="2000" dirty="0" smtClean="0"/>
              <a:t>J </a:t>
            </a:r>
            <a:r>
              <a:rPr lang="en-US" sz="2000" dirty="0"/>
              <a:t>Church priority </a:t>
            </a:r>
            <a:r>
              <a:rPr lang="en-US" sz="2000" dirty="0" smtClean="0"/>
              <a:t>lanes</a:t>
            </a:r>
          </a:p>
          <a:p>
            <a:endParaRPr lang="en-US" sz="2000" dirty="0" smtClean="0"/>
          </a:p>
          <a:p>
            <a:r>
              <a:rPr lang="en-US" sz="2000" dirty="0" smtClean="0"/>
              <a:t>Increasing system efficiency</a:t>
            </a:r>
          </a:p>
          <a:p>
            <a:pPr lvl="1"/>
            <a:r>
              <a:rPr lang="en-US" sz="2000" dirty="0" smtClean="0"/>
              <a:t>Transit Effectiveness Project (TEP) </a:t>
            </a:r>
          </a:p>
          <a:p>
            <a:pPr lvl="1"/>
            <a:r>
              <a:rPr lang="en-US" sz="2000" dirty="0" smtClean="0"/>
              <a:t>Customer First initiatives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Supervision</a:t>
            </a:r>
          </a:p>
          <a:p>
            <a:pPr lvl="1"/>
            <a:r>
              <a:rPr lang="en-US" sz="2000" b="0" dirty="0" smtClean="0"/>
              <a:t>Line Management Center</a:t>
            </a:r>
          </a:p>
          <a:p>
            <a:pPr lvl="1"/>
            <a:r>
              <a:rPr lang="en-US" sz="2000" dirty="0" smtClean="0"/>
              <a:t>Use of modern technology</a:t>
            </a:r>
          </a:p>
          <a:p>
            <a:pPr lvl="1"/>
            <a:endParaRPr lang="en-US" sz="2000" dirty="0"/>
          </a:p>
          <a:p>
            <a:r>
              <a:rPr lang="en-US" sz="2000" dirty="0"/>
              <a:t>Schedules</a:t>
            </a:r>
          </a:p>
          <a:p>
            <a:pPr lvl="1"/>
            <a:r>
              <a:rPr lang="en-US" sz="2000" dirty="0" smtClean="0"/>
              <a:t>More frequent and demand-based schedule adjustments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382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Initiatives to Improve Performance </a:t>
            </a:r>
            <a:endParaRPr lang="en-US" b="1" dirty="0"/>
          </a:p>
        </p:txBody>
      </p:sp>
      <p:pic>
        <p:nvPicPr>
          <p:cNvPr id="24" name="Picture 2" descr="Photo showing customers boarding through the rear doo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616" r="1325" b="959"/>
          <a:stretch/>
        </p:blipFill>
        <p:spPr bwMode="auto">
          <a:xfrm>
            <a:off x="76200" y="1219200"/>
            <a:ext cx="2655697" cy="17636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6520" y="2661801"/>
            <a:ext cx="1939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  <a:ea typeface="ＭＳ Ｐゴシック" charset="0"/>
              </a:rPr>
              <a:t>All Door Boarding</a:t>
            </a:r>
          </a:p>
        </p:txBody>
      </p:sp>
      <p:pic>
        <p:nvPicPr>
          <p:cNvPr id="26" name="Picture 3" descr="Photo of staff in line management center reviewing service performance on computer scree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66" b="6993"/>
          <a:stretch/>
        </p:blipFill>
        <p:spPr bwMode="auto">
          <a:xfrm>
            <a:off x="81280" y="3048000"/>
            <a:ext cx="2655697" cy="17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6360" y="446626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  <a:ea typeface="ＭＳ Ｐゴシック" charset="0"/>
              </a:rPr>
              <a:t>Dynamic Supervision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0868" y="6225167"/>
            <a:ext cx="2188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prstClr val="white"/>
                </a:solidFill>
                <a:latin typeface="Arial" charset="0"/>
                <a:ea typeface="ＭＳ Ｐゴシック" charset="0"/>
              </a:rPr>
              <a:t>Scheduling Efficiencies</a:t>
            </a:r>
          </a:p>
        </p:txBody>
      </p:sp>
      <p:pic>
        <p:nvPicPr>
          <p:cNvPr id="10" name="Picture 9" descr="C:\Users\jflynn\AppData\Local\Microsoft\Windows\Temporary Internet Files\Content.Outlook\U7PUM5C2\Church Stencil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7755" y="4486380"/>
            <a:ext cx="1812334" cy="262610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96520" y="5874605"/>
            <a:ext cx="1094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Transit Only Lanes</a:t>
            </a:r>
            <a:endParaRPr lang="en-US" sz="1600" b="1" i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914400" y="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Muni Today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AD88-24DF-0F43-9EC5-C45CCAA0588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221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Initiatives to Improve Performance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75424"/>
            <a:ext cx="5181600" cy="5001575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sz="1800" b="1" dirty="0" smtClean="0"/>
              <a:t>Realignment of </a:t>
            </a:r>
            <a:r>
              <a:rPr lang="en-US" sz="1800" b="1" dirty="0"/>
              <a:t>capital program to address aging Transit fleet and </a:t>
            </a:r>
            <a:r>
              <a:rPr lang="en-US" sz="1800" b="1" dirty="0" smtClean="0"/>
              <a:t>infrastructure</a:t>
            </a:r>
          </a:p>
          <a:p>
            <a:pPr marL="0" lvl="1" indent="0">
              <a:buNone/>
            </a:pPr>
            <a:endParaRPr lang="en-US" sz="1800" b="1" dirty="0" smtClean="0"/>
          </a:p>
          <a:p>
            <a:r>
              <a:rPr lang="en-US" sz="1800" dirty="0" smtClean="0"/>
              <a:t>Fleet </a:t>
            </a:r>
            <a:r>
              <a:rPr lang="en-US" sz="1800" dirty="0"/>
              <a:t>and infrastructure rehabilitation and replacement</a:t>
            </a:r>
          </a:p>
          <a:p>
            <a:pPr lvl="1"/>
            <a:r>
              <a:rPr lang="en-US" sz="1800" dirty="0" smtClean="0"/>
              <a:t>Bus fleet replaced in next five years</a:t>
            </a:r>
          </a:p>
          <a:p>
            <a:pPr lvl="1"/>
            <a:r>
              <a:rPr lang="en-US" sz="1800" dirty="0" smtClean="0"/>
              <a:t>Rail replacements (</a:t>
            </a:r>
            <a:r>
              <a:rPr lang="en-US" sz="1800" dirty="0" err="1" smtClean="0"/>
              <a:t>Duboce</a:t>
            </a:r>
            <a:r>
              <a:rPr lang="en-US" sz="1800" dirty="0" smtClean="0"/>
              <a:t>, Sunset, etc.)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r>
              <a:rPr lang="en-US" sz="1800" dirty="0" smtClean="0"/>
              <a:t>Focus on maintenance</a:t>
            </a:r>
            <a:endParaRPr lang="en-US" sz="1800" dirty="0"/>
          </a:p>
          <a:p>
            <a:pPr lvl="1"/>
            <a:r>
              <a:rPr lang="en-US" sz="1800" dirty="0" smtClean="0"/>
              <a:t>More comprehensive preventive maintenance</a:t>
            </a:r>
          </a:p>
          <a:p>
            <a:pPr lvl="1"/>
            <a:r>
              <a:rPr lang="en-US" sz="1800" dirty="0" smtClean="0"/>
              <a:t>Targeted component rehabilitation</a:t>
            </a: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sz="1800" dirty="0" smtClean="0"/>
              <a:t>Reduced </a:t>
            </a:r>
            <a:r>
              <a:rPr lang="en-US" sz="1800" dirty="0"/>
              <a:t>subway delays</a:t>
            </a:r>
          </a:p>
          <a:p>
            <a:pPr lvl="1"/>
            <a:r>
              <a:rPr lang="en-US" sz="1800" dirty="0" smtClean="0"/>
              <a:t>Replacing worn infrastructure</a:t>
            </a:r>
          </a:p>
          <a:p>
            <a:pPr lvl="1"/>
            <a:r>
              <a:rPr lang="en-US" sz="1800" dirty="0" smtClean="0"/>
              <a:t>Clearing </a:t>
            </a:r>
            <a:r>
              <a:rPr lang="en-US" sz="1800" dirty="0"/>
              <a:t>disabled trains </a:t>
            </a:r>
            <a:r>
              <a:rPr lang="en-US" sz="1800" dirty="0" smtClean="0"/>
              <a:t>faster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AD88-24DF-0F43-9EC5-C45CCAA0588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 descr="C:\Users\jflynn\AppData\Local\Microsoft\Windows\Temporary Internet Files\Content.Outlook\U7PUM5C2\DSC022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00200"/>
            <a:ext cx="3435297" cy="193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5722339" y="5729494"/>
            <a:ext cx="2685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Reduce Subway Delays</a:t>
            </a:r>
            <a:endParaRPr lang="en-US" sz="1400" b="1" i="1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2339" y="3215050"/>
            <a:ext cx="2685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Fleet Replacement</a:t>
            </a:r>
            <a:endParaRPr lang="en-US" sz="1600" b="1" i="1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Muni Today</a:t>
            </a:r>
          </a:p>
        </p:txBody>
      </p:sp>
      <p:pic>
        <p:nvPicPr>
          <p:cNvPr id="10242" name="Picture 2" descr="E:\My Pictures\NEED TO LABEL PHOTOS\219_0527\IMG_38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657599"/>
            <a:ext cx="3330548" cy="249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22338" y="5824873"/>
            <a:ext cx="3170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Infrastructure Rehabilitation</a:t>
            </a:r>
            <a:endParaRPr lang="en-US" sz="1600" b="1" i="1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1787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C1D0E57-B392-3F40-9667-9D63DDEDAC78}" type="slidenum">
              <a:rPr lang="en-US" sz="1400"/>
              <a:pPr/>
              <a:t>8</a:t>
            </a:fld>
            <a:endParaRPr lang="en-US" sz="1400" dirty="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Improving Customer Communications</a:t>
            </a:r>
            <a:endParaRPr lang="en-US" dirty="0">
              <a:solidFill>
                <a:schemeClr val="tx1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382" y="1828800"/>
            <a:ext cx="5603818" cy="4876800"/>
          </a:xfrm>
        </p:spPr>
        <p:txBody>
          <a:bodyPr/>
          <a:lstStyle/>
          <a:p>
            <a:r>
              <a:rPr lang="en-US" sz="1700" dirty="0" smtClean="0">
                <a:latin typeface="Arial" pitchFamily="34" charset="0"/>
                <a:ea typeface="ＭＳ Ｐゴシック" charset="0"/>
                <a:cs typeface="Arial" pitchFamily="34" charset="0"/>
              </a:rPr>
              <a:t>Communications </a:t>
            </a:r>
          </a:p>
          <a:p>
            <a:pPr lvl="1"/>
            <a:r>
              <a:rPr lang="en-US" sz="1700" b="0" dirty="0" smtClean="0">
                <a:latin typeface="Arial" pitchFamily="34" charset="0"/>
                <a:ea typeface="ＭＳ Ｐゴシック" charset="0"/>
                <a:cs typeface="Arial" pitchFamily="34" charset="0"/>
              </a:rPr>
              <a:t>Real-time customer communication via Twitter, </a:t>
            </a:r>
            <a:r>
              <a:rPr lang="en-US" sz="1700" b="0" dirty="0" err="1" smtClean="0">
                <a:latin typeface="Arial" pitchFamily="34" charset="0"/>
                <a:ea typeface="ＭＳ Ｐゴシック" charset="0"/>
                <a:cs typeface="Arial" pitchFamily="34" charset="0"/>
              </a:rPr>
              <a:t>NextBus</a:t>
            </a:r>
            <a:r>
              <a:rPr lang="en-US" sz="1700" b="0" dirty="0" smtClean="0">
                <a:latin typeface="Arial" pitchFamily="34" charset="0"/>
                <a:ea typeface="ＭＳ Ｐゴシック" charset="0"/>
                <a:cs typeface="Arial" pitchFamily="34" charset="0"/>
              </a:rPr>
              <a:t> and audio announcements</a:t>
            </a:r>
          </a:p>
          <a:p>
            <a:pPr lvl="1"/>
            <a:r>
              <a:rPr lang="en-US" sz="1700" dirty="0">
                <a:latin typeface="Arial" pitchFamily="34" charset="0"/>
                <a:ea typeface="ＭＳ Ｐゴシック" charset="0"/>
                <a:cs typeface="Arial" pitchFamily="34" charset="0"/>
              </a:rPr>
              <a:t>New website</a:t>
            </a:r>
            <a:endParaRPr lang="en-US" sz="1700" b="0" dirty="0" smtClean="0"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lvl="1"/>
            <a:endParaRPr lang="en-US" sz="1700" dirty="0"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r>
              <a:rPr lang="en-US" sz="1700" dirty="0" smtClean="0">
                <a:latin typeface="Arial" pitchFamily="34" charset="0"/>
                <a:ea typeface="ＭＳ Ｐゴシック" charset="0"/>
                <a:cs typeface="Arial" pitchFamily="34" charset="0"/>
              </a:rPr>
              <a:t>Customer Outreach </a:t>
            </a:r>
          </a:p>
          <a:p>
            <a:pPr lvl="1"/>
            <a:r>
              <a:rPr lang="en-US" sz="1700" b="0" dirty="0" smtClean="0">
                <a:latin typeface="Arial" pitchFamily="34" charset="0"/>
                <a:ea typeface="ＭＳ Ｐゴシック" charset="0"/>
                <a:cs typeface="Arial" pitchFamily="34" charset="0"/>
              </a:rPr>
              <a:t>Rider alerts</a:t>
            </a:r>
            <a:endParaRPr lang="en-US" sz="1700" dirty="0" smtClean="0"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lvl="1"/>
            <a:r>
              <a:rPr lang="en-US" sz="1700" b="0" dirty="0" smtClean="0">
                <a:latin typeface="Arial" pitchFamily="34" charset="0"/>
                <a:ea typeface="ＭＳ Ｐゴシック" charset="0"/>
                <a:cs typeface="Arial" pitchFamily="34" charset="0"/>
              </a:rPr>
              <a:t>New subway signage and audio system</a:t>
            </a:r>
          </a:p>
          <a:p>
            <a:pPr lvl="1"/>
            <a:r>
              <a:rPr lang="en-US" sz="1700" dirty="0" smtClean="0">
                <a:latin typeface="Arial" pitchFamily="34" charset="0"/>
                <a:ea typeface="ＭＳ Ｐゴシック" charset="0"/>
                <a:cs typeface="Arial" pitchFamily="34" charset="0"/>
              </a:rPr>
              <a:t>Pilot electronic signage</a:t>
            </a:r>
            <a:endParaRPr lang="en-US" sz="1700" b="0" dirty="0" smtClean="0"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8830" y="2133600"/>
            <a:ext cx="3006782" cy="1924946"/>
            <a:chOff x="3505200" y="5059679"/>
            <a:chExt cx="2306320" cy="13525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96" t="27220" r="20569" b="27069"/>
            <a:stretch/>
          </p:blipFill>
          <p:spPr>
            <a:xfrm>
              <a:off x="3505200" y="5059679"/>
              <a:ext cx="2306320" cy="135255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06" t="26559" r="19355" b="31050"/>
            <a:stretch/>
          </p:blipFill>
          <p:spPr>
            <a:xfrm>
              <a:off x="3674611" y="5239818"/>
              <a:ext cx="1934694" cy="1025549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03200" y="3657600"/>
            <a:ext cx="2829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Improved Communications</a:t>
            </a:r>
            <a:endParaRPr lang="en-US" sz="1600" b="1" i="1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14400" y="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Muni Today</a:t>
            </a:r>
          </a:p>
        </p:txBody>
      </p:sp>
    </p:spTree>
    <p:extLst>
      <p:ext uri="{BB962C8B-B14F-4D97-AF65-F5344CB8AC3E}">
        <p14:creationId xmlns:p14="http://schemas.microsoft.com/office/powerpoint/2010/main" val="13820491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458200" cy="1143000"/>
          </a:xfrm>
        </p:spPr>
        <p:txBody>
          <a:bodyPr/>
          <a:lstStyle/>
          <a:p>
            <a:r>
              <a:rPr lang="en-US" dirty="0" smtClean="0"/>
              <a:t>Investment Needed to Meet Today’s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077200" cy="1828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/>
              <a:t>The </a:t>
            </a:r>
            <a:r>
              <a:rPr lang="en-US" sz="2000" b="0" dirty="0"/>
              <a:t>SFMTA faces a $320M </a:t>
            </a:r>
            <a:r>
              <a:rPr lang="en-US" sz="2000" b="0" i="1" dirty="0"/>
              <a:t>annual </a:t>
            </a:r>
            <a:r>
              <a:rPr lang="en-US" sz="2000" b="0" dirty="0"/>
              <a:t>structural budget deficit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$70M in unfunded operating needs ($50M for transit alone)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2000" dirty="0"/>
              <a:t>$</a:t>
            </a:r>
            <a:r>
              <a:rPr lang="en-US" sz="2000" dirty="0" smtClean="0"/>
              <a:t>260M </a:t>
            </a:r>
            <a:r>
              <a:rPr lang="en-US" sz="2000" dirty="0"/>
              <a:t>in State of Good Repair needs </a:t>
            </a:r>
          </a:p>
          <a:p>
            <a:pPr>
              <a:spcAft>
                <a:spcPts val="1000"/>
              </a:spcAft>
            </a:pPr>
            <a:r>
              <a:rPr lang="en-US" sz="2000" b="0" dirty="0" smtClean="0"/>
              <a:t>Decades of under-investment have </a:t>
            </a:r>
            <a:r>
              <a:rPr lang="en-US" sz="2000" b="0" dirty="0"/>
              <a:t>contributed to </a:t>
            </a:r>
            <a:r>
              <a:rPr lang="en-US" sz="2000" b="0" dirty="0" smtClean="0"/>
              <a:t>a system that does </a:t>
            </a:r>
            <a:r>
              <a:rPr lang="en-US" sz="2000" b="0" dirty="0"/>
              <a:t>not meet Proposition E </a:t>
            </a:r>
            <a:r>
              <a:rPr lang="en-US" sz="2000" b="0" dirty="0" smtClean="0"/>
              <a:t>standards</a:t>
            </a:r>
            <a:endParaRPr lang="en-US" sz="2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AD88-24DF-0F43-9EC5-C45CCAA0588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t="8400" r="3370" b="438"/>
          <a:stretch/>
        </p:blipFill>
        <p:spPr bwMode="auto">
          <a:xfrm>
            <a:off x="609600" y="3130550"/>
            <a:ext cx="5178631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14400" y="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Univers 65 Bold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Muni Today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715000" y="3740150"/>
            <a:ext cx="28194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Univers 57 Condensed" pitchFamily="-109" charset="0"/>
                <a:ea typeface="+mn-ea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Univers 57 Condensed" pitchFamily="-109" charset="0"/>
                <a:ea typeface="+mn-ea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Univers 57 Condensed" pitchFamily="-109" charset="0"/>
                <a:ea typeface="+mn-ea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Univers 57 Condensed" pitchFamily="-109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Univers 57 Condensed" pitchFamily="-109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Univers 57 Condensed" pitchFamily="-109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Univers 57 Condensed" pitchFamily="-109" charset="0"/>
                <a:ea typeface="+mn-ea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 kern="0" dirty="0" smtClean="0"/>
              <a:t>Service levels have not kept up with recent population growth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 kern="0" dirty="0" smtClean="0"/>
              <a:t>Quality of service compromised</a:t>
            </a:r>
            <a:endParaRPr lang="en-US" sz="2000" b="0" kern="0" dirty="0"/>
          </a:p>
        </p:txBody>
      </p:sp>
    </p:spTree>
    <p:extLst>
      <p:ext uri="{BB962C8B-B14F-4D97-AF65-F5344CB8AC3E}">
        <p14:creationId xmlns:p14="http://schemas.microsoft.com/office/powerpoint/2010/main" val="12779060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TA-PPTv5">
  <a:themeElements>
    <a:clrScheme name="MTA-PPTv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MTA-PPTv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A-PPTv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A-PPTv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A-PPTv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A-PPTv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A-PPTv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A-PPTv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A-PPTv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A-PPTv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A-PPTv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A-PPTv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A-PPTv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CF8ADDFFE15042A263008DE4CAF74A" ma:contentTypeVersion="1" ma:contentTypeDescription="Create a new document." ma:contentTypeScope="" ma:versionID="b14ef8e3ffb00936f01ed8348e67d9e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6e4776b6a623c47c26edd3a78214bc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A8F965-4011-4FF1-B866-C530C0EBA59F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26CB42FC-6A04-43BB-AE91-C83556FF5D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CDDF8DE-4236-4FAB-B12C-86BAE6BC931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3611</TotalTime>
  <Words>1762</Words>
  <Application>Microsoft Office PowerPoint</Application>
  <PresentationFormat>On-screen Show (4:3)</PresentationFormat>
  <Paragraphs>410</Paragraphs>
  <Slides>29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MTA-PPTv5</vt:lpstr>
      <vt:lpstr>Equation</vt:lpstr>
      <vt:lpstr>Muni Performance and System Needs  San Francisco Board of Supervisors  Land Use and Economic Development Committee</vt:lpstr>
      <vt:lpstr>PowerPoint Presentation</vt:lpstr>
      <vt:lpstr>Performance Metric Areas</vt:lpstr>
      <vt:lpstr>How are we doing?</vt:lpstr>
      <vt:lpstr>What affects Muni’s Performance Today? </vt:lpstr>
      <vt:lpstr>Initiatives to Improve Performance </vt:lpstr>
      <vt:lpstr>Initiatives to Improve Performance </vt:lpstr>
      <vt:lpstr>Improving Customer Communications</vt:lpstr>
      <vt:lpstr>Investment Needed to Meet Today’s Needs</vt:lpstr>
      <vt:lpstr>Transit System – State of Good Repair </vt:lpstr>
      <vt:lpstr>PowerPoint Presentation</vt:lpstr>
      <vt:lpstr>Quality of Life Depends on Mode Shifts to Sustainable Transportation</vt:lpstr>
      <vt:lpstr>Residents Make Choices Based on the Quality of the Transportation System</vt:lpstr>
      <vt:lpstr>“Quality” Means Different Things</vt:lpstr>
      <vt:lpstr>Economic Impacts of Low Quality Transportation</vt:lpstr>
      <vt:lpstr>Muni Delays, April 2013: Impact on Commuters</vt:lpstr>
      <vt:lpstr>Implications</vt:lpstr>
      <vt:lpstr>Additional Funding Yields a Return on Investment</vt:lpstr>
      <vt:lpstr>Questions?</vt:lpstr>
      <vt:lpstr>Reference Slides</vt:lpstr>
      <vt:lpstr>Muni Performance Metrics</vt:lpstr>
      <vt:lpstr>Performance Metrics Methodology</vt:lpstr>
      <vt:lpstr>Performance Metrics Methodology</vt:lpstr>
      <vt:lpstr>Sample Report</vt:lpstr>
      <vt:lpstr>PowerPoint Presentation</vt:lpstr>
      <vt:lpstr>Bus route…60 min running time</vt:lpstr>
      <vt:lpstr>Remove congestion…reduce time, reduce resources</vt:lpstr>
      <vt:lpstr>Ridership</vt:lpstr>
      <vt:lpstr>Ridership</vt:lpstr>
    </vt:vector>
  </TitlesOfParts>
  <Company>SFMTA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SFMTA PowerPoint template with Muni image</dc:title>
  <dc:creator>John-Baptiste, Alicia</dc:creator>
  <cp:lastModifiedBy>John-Baptiste, Alicia</cp:lastModifiedBy>
  <cp:revision>212</cp:revision>
  <cp:lastPrinted>2013-05-01T00:05:48Z</cp:lastPrinted>
  <dcterms:created xsi:type="dcterms:W3CDTF">2007-01-08T17:20:52Z</dcterms:created>
  <dcterms:modified xsi:type="dcterms:W3CDTF">2013-05-28T18:31:07Z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0x010100FBCF8ADDFFE15042A263008DE4CAF74A</vt:lpwstr>
  </property>
</Properties>
</file>