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86" r:id="rId4"/>
    <p:sldId id="285" r:id="rId5"/>
    <p:sldId id="299" r:id="rId6"/>
    <p:sldId id="301" r:id="rId7"/>
    <p:sldId id="294" r:id="rId8"/>
    <p:sldId id="270" r:id="rId9"/>
    <p:sldId id="303" r:id="rId10"/>
    <p:sldId id="306" r:id="rId11"/>
    <p:sldId id="304" r:id="rId12"/>
    <p:sldId id="296" r:id="rId13"/>
    <p:sldId id="302" r:id="rId14"/>
    <p:sldId id="298" r:id="rId15"/>
    <p:sldId id="292" r:id="rId16"/>
    <p:sldId id="300" r:id="rId1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7" autoAdjust="0"/>
    <p:restoredTop sz="94597" autoAdjust="0"/>
  </p:normalViewPr>
  <p:slideViewPr>
    <p:cSldViewPr>
      <p:cViewPr varScale="1">
        <p:scale>
          <a:sx n="106" d="100"/>
          <a:sy n="106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len.org\shares\User%20Documents\A20628\My%20Documents\Traffic%20Co\Citations%20Data\To%20Commander\Quarterly%20Comparison\Traffic%20Citations%20-%201st%20QTR%202014%20vs%20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len.org\shares\User%20Documents\A20628\My%20Documents\Traffic%20Co\Citations%20Data%20by%20Stations\To%20Commander\Quarterly%20Comparison\Traffic%20Citations%20-%201st%20QTR%202014%20vs%2020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len.org\shares\User%20Documents\A20628\My%20Documents\Traffic%20Co\Citations%20Data\To%20Commander\Quarterly%20Comparison\Traffic%20Citations%20-%201st%20QTR%202014%20vs%2020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27082582677165451"/>
                  <c:y val="-8.44397836274979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9605606299212641"/>
                  <c:y val="-2.918066392942421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31654145910332626"/>
                  <c:y val="1.47049368278087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Lit>
              <c:ptCount val="3"/>
              <c:pt idx="0">
                <c:v>Auto</c:v>
              </c:pt>
              <c:pt idx="1">
                <c:v> Pedestrian</c:v>
              </c:pt>
              <c:pt idx="2">
                <c:v> Bicycle</c:v>
              </c:pt>
            </c:strLit>
          </c:cat>
          <c:val>
            <c:numRef>
              <c:f>Sheet1!$R$15:$T$15</c:f>
              <c:numCache>
                <c:formatCode>0%</c:formatCode>
                <c:ptCount val="3"/>
                <c:pt idx="0">
                  <c:v>0.94000000000000061</c:v>
                </c:pt>
                <c:pt idx="1">
                  <c:v>0.05</c:v>
                </c:pt>
                <c:pt idx="2">
                  <c:v>1.0000000000000005E-2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123733372337773"/>
          <c:y val="0.11133207708010857"/>
          <c:w val="0.83780291395464113"/>
          <c:h val="0.69851649954012152"/>
        </c:manualLayout>
      </c:layout>
      <c:bar3DChart>
        <c:barDir val="col"/>
        <c:grouping val="clustered"/>
        <c:varyColors val="0"/>
        <c:ser>
          <c:idx val="0"/>
          <c:order val="0"/>
          <c:tx>
            <c:v>1Q 2014</c:v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4.7169811320754715E-3"/>
                  <c:y val="-1.8518518518518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893081761005746E-3"/>
                  <c:y val="7.93650793650793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8616352201257862E-3"/>
                  <c:y val="-2.6455026455026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4150943396226414E-2"/>
                  <c:y val="-5.291005291005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9.4339622641509448E-3"/>
                  <c:y val="-1.8518518518518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1006289308176103E-2"/>
                  <c:y val="-5.291005291005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'Stations &amp; Citywide'!$B$7:$B$18</c:f>
              <c:strCache>
                <c:ptCount val="12"/>
                <c:pt idx="0">
                  <c:v>Central</c:v>
                </c:pt>
                <c:pt idx="1">
                  <c:v>Southern</c:v>
                </c:pt>
                <c:pt idx="2">
                  <c:v>Bayview</c:v>
                </c:pt>
                <c:pt idx="3">
                  <c:v>Mission</c:v>
                </c:pt>
                <c:pt idx="4">
                  <c:v>Northern</c:v>
                </c:pt>
                <c:pt idx="5">
                  <c:v>Park</c:v>
                </c:pt>
                <c:pt idx="6">
                  <c:v>Richmond</c:v>
                </c:pt>
                <c:pt idx="7">
                  <c:v>Ingleside</c:v>
                </c:pt>
                <c:pt idx="8">
                  <c:v>Taraval</c:v>
                </c:pt>
                <c:pt idx="9">
                  <c:v>Tenderloin</c:v>
                </c:pt>
                <c:pt idx="10">
                  <c:v>Traffic</c:v>
                </c:pt>
                <c:pt idx="11">
                  <c:v>Tact</c:v>
                </c:pt>
              </c:strCache>
            </c:strRef>
          </c:cat>
          <c:val>
            <c:numRef>
              <c:f>'Stations &amp; Citywide'!$C$7:$C$18</c:f>
              <c:numCache>
                <c:formatCode>General</c:formatCode>
                <c:ptCount val="12"/>
                <c:pt idx="0">
                  <c:v>332</c:v>
                </c:pt>
                <c:pt idx="1">
                  <c:v>418</c:v>
                </c:pt>
                <c:pt idx="2">
                  <c:v>611</c:v>
                </c:pt>
                <c:pt idx="3">
                  <c:v>416</c:v>
                </c:pt>
                <c:pt idx="4">
                  <c:v>738</c:v>
                </c:pt>
                <c:pt idx="5">
                  <c:v>569</c:v>
                </c:pt>
                <c:pt idx="6">
                  <c:v>1687</c:v>
                </c:pt>
                <c:pt idx="7">
                  <c:v>862</c:v>
                </c:pt>
                <c:pt idx="8">
                  <c:v>651</c:v>
                </c:pt>
                <c:pt idx="9">
                  <c:v>168</c:v>
                </c:pt>
                <c:pt idx="10">
                  <c:v>1902</c:v>
                </c:pt>
                <c:pt idx="11">
                  <c:v>87</c:v>
                </c:pt>
              </c:numCache>
            </c:numRef>
          </c:val>
        </c:ser>
        <c:ser>
          <c:idx val="1"/>
          <c:order val="1"/>
          <c:tx>
            <c:v>1Q 2015</c:v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72955974842767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95597484276729E-2"/>
                  <c:y val="-5.291005291005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723270440251579E-2"/>
                  <c:y val="7.93650793650793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7232704402515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150943396226469E-2"/>
                  <c:y val="-7.93650793650793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150943396226414E-2"/>
                  <c:y val="-1.058201058201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578616352201255E-2"/>
                  <c:y val="1.5873015873015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0440251572327053E-2"/>
                  <c:y val="-1.058201058201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1006289308176103E-2"/>
                  <c:y val="-1.3227513227513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5723270440251579E-2"/>
                  <c:y val="-1.3227513227513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5723270440251579E-2"/>
                  <c:y val="2.6455026455026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'Stations &amp; Citywide'!$B$7:$B$18</c:f>
              <c:strCache>
                <c:ptCount val="12"/>
                <c:pt idx="0">
                  <c:v>Central</c:v>
                </c:pt>
                <c:pt idx="1">
                  <c:v>Southern</c:v>
                </c:pt>
                <c:pt idx="2">
                  <c:v>Bayview</c:v>
                </c:pt>
                <c:pt idx="3">
                  <c:v>Mission</c:v>
                </c:pt>
                <c:pt idx="4">
                  <c:v>Northern</c:v>
                </c:pt>
                <c:pt idx="5">
                  <c:v>Park</c:v>
                </c:pt>
                <c:pt idx="6">
                  <c:v>Richmond</c:v>
                </c:pt>
                <c:pt idx="7">
                  <c:v>Ingleside</c:v>
                </c:pt>
                <c:pt idx="8">
                  <c:v>Taraval</c:v>
                </c:pt>
                <c:pt idx="9">
                  <c:v>Tenderloin</c:v>
                </c:pt>
                <c:pt idx="10">
                  <c:v>Traffic</c:v>
                </c:pt>
                <c:pt idx="11">
                  <c:v>Tact</c:v>
                </c:pt>
              </c:strCache>
            </c:strRef>
          </c:cat>
          <c:val>
            <c:numRef>
              <c:f>'Stations &amp; Citywide'!$D$7:$D$18</c:f>
              <c:numCache>
                <c:formatCode>General</c:formatCode>
                <c:ptCount val="12"/>
                <c:pt idx="0">
                  <c:v>295</c:v>
                </c:pt>
                <c:pt idx="1">
                  <c:v>218</c:v>
                </c:pt>
                <c:pt idx="2">
                  <c:v>530</c:v>
                </c:pt>
                <c:pt idx="3">
                  <c:v>289</c:v>
                </c:pt>
                <c:pt idx="4">
                  <c:v>784</c:v>
                </c:pt>
                <c:pt idx="5">
                  <c:v>734</c:v>
                </c:pt>
                <c:pt idx="6" formatCode="#,##0">
                  <c:v>1886</c:v>
                </c:pt>
                <c:pt idx="7">
                  <c:v>560</c:v>
                </c:pt>
                <c:pt idx="8">
                  <c:v>832</c:v>
                </c:pt>
                <c:pt idx="9">
                  <c:v>302</c:v>
                </c:pt>
                <c:pt idx="10" formatCode="#,##0">
                  <c:v>1444</c:v>
                </c:pt>
                <c:pt idx="11">
                  <c:v>88</c:v>
                </c:pt>
              </c:numCache>
            </c:numRef>
          </c:val>
        </c:ser>
        <c:ser>
          <c:idx val="2"/>
          <c:order val="2"/>
          <c:tx>
            <c:v>Change</c:v>
          </c:tx>
          <c:invertIfNegative val="0"/>
          <c:cat>
            <c:strRef>
              <c:f>'Stations &amp; Citywide'!$B$7:$B$18</c:f>
              <c:strCache>
                <c:ptCount val="12"/>
                <c:pt idx="0">
                  <c:v>Central</c:v>
                </c:pt>
                <c:pt idx="1">
                  <c:v>Southern</c:v>
                </c:pt>
                <c:pt idx="2">
                  <c:v>Bayview</c:v>
                </c:pt>
                <c:pt idx="3">
                  <c:v>Mission</c:v>
                </c:pt>
                <c:pt idx="4">
                  <c:v>Northern</c:v>
                </c:pt>
                <c:pt idx="5">
                  <c:v>Park</c:v>
                </c:pt>
                <c:pt idx="6">
                  <c:v>Richmond</c:v>
                </c:pt>
                <c:pt idx="7">
                  <c:v>Ingleside</c:v>
                </c:pt>
                <c:pt idx="8">
                  <c:v>Taraval</c:v>
                </c:pt>
                <c:pt idx="9">
                  <c:v>Tenderloin</c:v>
                </c:pt>
                <c:pt idx="10">
                  <c:v>Traffic</c:v>
                </c:pt>
                <c:pt idx="11">
                  <c:v>Tact</c:v>
                </c:pt>
              </c:strCache>
            </c:strRef>
          </c:cat>
          <c:val>
            <c:numRef>
              <c:f>'Stations &amp; Citywide'!$E$7:$E$18</c:f>
              <c:numCache>
                <c:formatCode>0%</c:formatCode>
                <c:ptCount val="12"/>
                <c:pt idx="0">
                  <c:v>-0.11144578313253012</c:v>
                </c:pt>
                <c:pt idx="1">
                  <c:v>-0.47846889952153121</c:v>
                </c:pt>
                <c:pt idx="2">
                  <c:v>-0.13256955810147306</c:v>
                </c:pt>
                <c:pt idx="3">
                  <c:v>-0.30528846153846179</c:v>
                </c:pt>
                <c:pt idx="4">
                  <c:v>6.2330623306233103E-2</c:v>
                </c:pt>
                <c:pt idx="5">
                  <c:v>0.28998242530755741</c:v>
                </c:pt>
                <c:pt idx="6">
                  <c:v>0.11796087729697689</c:v>
                </c:pt>
                <c:pt idx="7">
                  <c:v>-0.35034802784222752</c:v>
                </c:pt>
                <c:pt idx="8">
                  <c:v>0.27803379416282642</c:v>
                </c:pt>
                <c:pt idx="9">
                  <c:v>0.79761904761904789</c:v>
                </c:pt>
                <c:pt idx="10">
                  <c:v>-0.24079915878023145</c:v>
                </c:pt>
                <c:pt idx="11">
                  <c:v>1.1494252873563218E-2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6051456"/>
        <c:axId val="146052992"/>
        <c:axId val="0"/>
      </c:bar3DChart>
      <c:catAx>
        <c:axId val="146051456"/>
        <c:scaling>
          <c:orientation val="minMax"/>
        </c:scaling>
        <c:delete val="0"/>
        <c:axPos val="b"/>
        <c:majorTickMark val="none"/>
        <c:minorTickMark val="none"/>
        <c:tickLblPos val="nextTo"/>
        <c:crossAx val="146052992"/>
        <c:crosses val="autoZero"/>
        <c:auto val="1"/>
        <c:lblAlgn val="ctr"/>
        <c:lblOffset val="100"/>
        <c:noMultiLvlLbl val="0"/>
      </c:catAx>
      <c:valAx>
        <c:axId val="1460529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60514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1"/>
            <c:bubble3D val="0"/>
            <c:explosion val="20"/>
          </c:dPt>
          <c:dLbls>
            <c:dLbl>
              <c:idx val="0"/>
              <c:layout>
                <c:manualLayout>
                  <c:x val="9.2500972100709747E-2"/>
                  <c:y val="-3.257939632545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7114479848897387E-2"/>
                  <c:y val="4.210416048326545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5440847671818805E-2"/>
                  <c:y val="0.1672716535433070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0892230485078259"/>
                  <c:y val="-1.75454943132109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7.6401040147759308E-2"/>
                  <c:y val="-3.88921697287838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Sheet1!$A$6:$A$10</c:f>
              <c:strCache>
                <c:ptCount val="5"/>
                <c:pt idx="0">
                  <c:v>Red Lights </c:v>
                </c:pt>
                <c:pt idx="1">
                  <c:v>Stop Signs </c:v>
                </c:pt>
                <c:pt idx="2">
                  <c:v>Vio Ped Right of Way </c:v>
                </c:pt>
                <c:pt idx="3">
                  <c:v>Speeding </c:v>
                </c:pt>
                <c:pt idx="4">
                  <c:v>Fail Yield While Turn </c:v>
                </c:pt>
              </c:strCache>
            </c:strRef>
          </c:cat>
          <c:val>
            <c:numRef>
              <c:f>Sheet1!$C$6:$C$10</c:f>
              <c:numCache>
                <c:formatCode>#,##0</c:formatCode>
                <c:ptCount val="5"/>
                <c:pt idx="0">
                  <c:v>1445</c:v>
                </c:pt>
                <c:pt idx="1">
                  <c:v>2972</c:v>
                </c:pt>
                <c:pt idx="2">
                  <c:v>1496</c:v>
                </c:pt>
                <c:pt idx="3">
                  <c:v>1933</c:v>
                </c:pt>
                <c:pt idx="4" formatCode="General">
                  <c:v>116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6771441655730548"/>
                  <c:y val="-2.69972906612479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7561789151356101E-2"/>
                  <c:y val="-4.60617221234442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9483951224846889E-2"/>
                  <c:y val="-0.109089831512996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5394110892388447E-3"/>
                  <c:y val="-6.35892388451443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6.0902777777777792E-2"/>
                  <c:y val="9.0651511303022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'Top 5'!$A$6:$A$11</c:f>
              <c:strCache>
                <c:ptCount val="6"/>
                <c:pt idx="0">
                  <c:v>Red Lights </c:v>
                </c:pt>
                <c:pt idx="1">
                  <c:v>Stop Signs </c:v>
                </c:pt>
                <c:pt idx="2">
                  <c:v>Vio Ped Right of Way </c:v>
                </c:pt>
                <c:pt idx="3">
                  <c:v>Speeding </c:v>
                </c:pt>
                <c:pt idx="4">
                  <c:v>Fail Yield While Turn </c:v>
                </c:pt>
                <c:pt idx="5">
                  <c:v>Others</c:v>
                </c:pt>
              </c:strCache>
            </c:strRef>
          </c:cat>
          <c:val>
            <c:numRef>
              <c:f>'Top 5'!$B$6:$B$11</c:f>
              <c:numCache>
                <c:formatCode>#,##0</c:formatCode>
                <c:ptCount val="6"/>
                <c:pt idx="0">
                  <c:v>1702</c:v>
                </c:pt>
                <c:pt idx="1">
                  <c:v>3399</c:v>
                </c:pt>
                <c:pt idx="2">
                  <c:v>1502</c:v>
                </c:pt>
                <c:pt idx="3">
                  <c:v>1738</c:v>
                </c:pt>
                <c:pt idx="4" formatCode="General">
                  <c:v>100</c:v>
                </c:pt>
                <c:pt idx="5">
                  <c:v>25433</c:v>
                </c:pt>
              </c:numCache>
            </c:numRef>
          </c:val>
        </c:ser>
        <c:ser>
          <c:idx val="1"/>
          <c:order val="1"/>
          <c:explosion val="25"/>
          <c:dLbls>
            <c:dLbl>
              <c:idx val="0"/>
              <c:layout>
                <c:manualLayout>
                  <c:x val="-0.14830339566929143"/>
                  <c:y val="5.753534840403012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7124480533683352E-2"/>
                  <c:y val="-4.65570231140462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2002269247594079E-2"/>
                  <c:y val="-0.134842519685039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1976637685914279E-2"/>
                  <c:y val="-0.103683854034374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6.9444444444444475E-3"/>
                  <c:y val="0.112102277537888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'Top 5'!$A$6:$A$11</c:f>
              <c:strCache>
                <c:ptCount val="6"/>
                <c:pt idx="0">
                  <c:v>Red Lights </c:v>
                </c:pt>
                <c:pt idx="1">
                  <c:v>Stop Signs </c:v>
                </c:pt>
                <c:pt idx="2">
                  <c:v>Vio Ped Right of Way </c:v>
                </c:pt>
                <c:pt idx="3">
                  <c:v>Speeding </c:v>
                </c:pt>
                <c:pt idx="4">
                  <c:v>Fail Yield While Turn </c:v>
                </c:pt>
                <c:pt idx="5">
                  <c:v>Others</c:v>
                </c:pt>
              </c:strCache>
            </c:strRef>
          </c:cat>
          <c:val>
            <c:numRef>
              <c:f>'Top 5'!$C$6:$C$11</c:f>
              <c:numCache>
                <c:formatCode>#,##0</c:formatCode>
                <c:ptCount val="6"/>
                <c:pt idx="0">
                  <c:v>1445</c:v>
                </c:pt>
                <c:pt idx="1">
                  <c:v>2972</c:v>
                </c:pt>
                <c:pt idx="2">
                  <c:v>1496</c:v>
                </c:pt>
                <c:pt idx="3">
                  <c:v>1933</c:v>
                </c:pt>
                <c:pt idx="4" formatCode="General">
                  <c:v>116</c:v>
                </c:pt>
                <c:pt idx="5">
                  <c:v>25251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Sheet1!$B$5:$B$8</c:f>
              <c:strCache>
                <c:ptCount val="4"/>
                <c:pt idx="0">
                  <c:v>Fatal </c:v>
                </c:pt>
                <c:pt idx="1">
                  <c:v>Severe Injury </c:v>
                </c:pt>
                <c:pt idx="2">
                  <c:v>Other Visible Injury </c:v>
                </c:pt>
                <c:pt idx="3">
                  <c:v>Complaint of Pain </c:v>
                </c:pt>
              </c:strCache>
            </c:strRef>
          </c:cat>
          <c:val>
            <c:numRef>
              <c:f>Sheet1!$C$5:$C$8</c:f>
            </c:numRef>
          </c:val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1Q 2014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4577572964669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3593004769475414E-3"/>
                  <c:y val="-2.7649769585253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197668256491792E-3"/>
                  <c:y val="-3.6866359447004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3.6035399421226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Sheet1!$B$5:$B$8</c:f>
              <c:strCache>
                <c:ptCount val="4"/>
                <c:pt idx="0">
                  <c:v>Fatal </c:v>
                </c:pt>
                <c:pt idx="1">
                  <c:v>Severe Injury </c:v>
                </c:pt>
                <c:pt idx="2">
                  <c:v>Other Visible Injury </c:v>
                </c:pt>
                <c:pt idx="3">
                  <c:v>Complaint of Pain </c:v>
                </c:pt>
              </c:strCache>
            </c:strRef>
          </c:cat>
          <c:val>
            <c:numRef>
              <c:f>Sheet1!$D$5:$D$8</c:f>
              <c:numCache>
                <c:formatCode>General</c:formatCode>
                <c:ptCount val="4"/>
                <c:pt idx="0">
                  <c:v>9</c:v>
                </c:pt>
                <c:pt idx="1">
                  <c:v>48</c:v>
                </c:pt>
                <c:pt idx="2">
                  <c:v>200</c:v>
                </c:pt>
                <c:pt idx="3">
                  <c:v>477</c:v>
                </c:pt>
              </c:numCache>
            </c:numRef>
          </c:val>
        </c:ser>
        <c:ser>
          <c:idx val="2"/>
          <c:order val="2"/>
          <c:tx>
            <c:strRef>
              <c:f>Sheet1!$E$4</c:f>
              <c:strCache>
                <c:ptCount val="1"/>
                <c:pt idx="0">
                  <c:v>1Q 2015 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6958134605193447E-2"/>
                  <c:y val="-3.6866359447004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676735559088552E-2"/>
                  <c:y val="-2.4577572964669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676735559088552E-2"/>
                  <c:y val="-3.6866359447004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676735559088552E-2"/>
                  <c:y val="-2.7649769585253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Sheet1!$B$5:$B$8</c:f>
              <c:strCache>
                <c:ptCount val="4"/>
                <c:pt idx="0">
                  <c:v>Fatal </c:v>
                </c:pt>
                <c:pt idx="1">
                  <c:v>Severe Injury </c:v>
                </c:pt>
                <c:pt idx="2">
                  <c:v>Other Visible Injury </c:v>
                </c:pt>
                <c:pt idx="3">
                  <c:v>Complaint of Pain </c:v>
                </c:pt>
              </c:strCache>
            </c:strRef>
          </c:cat>
          <c:val>
            <c:numRef>
              <c:f>Sheet1!$E$5:$E$8</c:f>
              <c:numCache>
                <c:formatCode>General</c:formatCode>
                <c:ptCount val="4"/>
                <c:pt idx="0">
                  <c:v>4</c:v>
                </c:pt>
                <c:pt idx="1">
                  <c:v>49</c:v>
                </c:pt>
                <c:pt idx="2">
                  <c:v>202</c:v>
                </c:pt>
                <c:pt idx="3">
                  <c:v>514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392960"/>
        <c:axId val="148407040"/>
        <c:axId val="0"/>
      </c:bar3DChart>
      <c:catAx>
        <c:axId val="148392960"/>
        <c:scaling>
          <c:orientation val="minMax"/>
        </c:scaling>
        <c:delete val="0"/>
        <c:axPos val="b"/>
        <c:majorTickMark val="out"/>
        <c:minorTickMark val="none"/>
        <c:tickLblPos val="nextTo"/>
        <c:crossAx val="148407040"/>
        <c:crosses val="autoZero"/>
        <c:auto val="1"/>
        <c:lblAlgn val="ctr"/>
        <c:lblOffset val="100"/>
        <c:noMultiLvlLbl val="0"/>
      </c:catAx>
      <c:valAx>
        <c:axId val="148407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3929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E1AAA-3DD3-4E2A-8F8F-E634946BF9DE}" type="datetimeFigureOut">
              <a:rPr lang="en-US" smtClean="0"/>
              <a:pPr/>
              <a:t>5/11/15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48F24-9EEC-4754-98ED-C5BBEED4E4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73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943BB-B0E9-4694-83EE-3067257CEB2B}" type="datetimeFigureOut">
              <a:rPr lang="en-US" smtClean="0"/>
              <a:pPr/>
              <a:t>5/11/15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448A3-230C-4F22-A61D-9F6642A10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6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48A3-230C-4F22-A61D-9F6642A10E6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48A3-230C-4F22-A61D-9F6642A10E6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48A3-230C-4F22-A61D-9F6642A10E6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48A3-230C-4F22-A61D-9F6642A10E6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019D-0003-4A47-BA95-B2F6378D00BF}" type="datetime1">
              <a:rPr lang="en-US" smtClean="0"/>
              <a:pPr/>
              <a:t>5/11/15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E55-49E0-4E5A-A0AA-0222C8D06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6442-2103-4AD5-91B0-3C9C9518232D}" type="datetime1">
              <a:rPr lang="en-US" smtClean="0"/>
              <a:pPr/>
              <a:t>5/11/15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E55-49E0-4E5A-A0AA-0222C8D06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7682-70C9-441F-B971-D4D088EFF571}" type="datetime1">
              <a:rPr lang="en-US" smtClean="0"/>
              <a:pPr/>
              <a:t>5/11/15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E55-49E0-4E5A-A0AA-0222C8D06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227A-1691-46E2-9D91-9503EB9AD905}" type="datetime1">
              <a:rPr lang="en-US" smtClean="0"/>
              <a:pPr/>
              <a:t>5/11/15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E55-49E0-4E5A-A0AA-0222C8D06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4BF4-B4A1-44AC-BAD7-7DC611DA1F34}" type="datetime1">
              <a:rPr lang="en-US" smtClean="0"/>
              <a:pPr/>
              <a:t>5/11/15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E55-49E0-4E5A-A0AA-0222C8D06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F0D62-368B-44D0-AEAB-8F721299DEED}" type="datetime1">
              <a:rPr lang="en-US" smtClean="0"/>
              <a:pPr/>
              <a:t>5/11/15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E55-49E0-4E5A-A0AA-0222C8D06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9CA5-CC37-4FFF-B740-A3B3211ED65A}" type="datetime1">
              <a:rPr lang="en-US" smtClean="0"/>
              <a:pPr/>
              <a:t>5/11/15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E55-49E0-4E5A-A0AA-0222C8D06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7371-2584-4C0A-848B-389322E84CA6}" type="datetime1">
              <a:rPr lang="en-US" smtClean="0"/>
              <a:pPr/>
              <a:t>5/11/15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88E55-49E0-4E5A-A0AA-0222C8D06D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7B-6E7B-4BD9-9A6E-25A120D3434D}" type="datetime1">
              <a:rPr lang="en-US" smtClean="0"/>
              <a:pPr/>
              <a:t>5/11/15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E55-49E0-4E5A-A0AA-0222C8D06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958C-6291-4E1E-8A7F-6C77EFF7E329}" type="datetime1">
              <a:rPr lang="en-US" smtClean="0"/>
              <a:pPr/>
              <a:t>5/11/15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B188E55-49E0-4E5A-A0AA-0222C8D06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362220B-A7AE-4420-95BD-811201BA735A}" type="datetime1">
              <a:rPr lang="en-US" smtClean="0"/>
              <a:pPr/>
              <a:t>5/11/15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E55-49E0-4E5A-A0AA-0222C8D06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2A24006-77C7-45CC-AC6F-C515B54F02D8}" type="datetime1">
              <a:rPr lang="en-US" smtClean="0"/>
              <a:pPr/>
              <a:t>5/11/15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B188E55-49E0-4E5A-A0AA-0222C8D06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San Francisco Police Department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05000"/>
            <a:ext cx="91440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Vision </a:t>
            </a:r>
            <a:r>
              <a:rPr lang="en-US" sz="2800" smtClean="0"/>
              <a:t>Zero Enforcement </a:t>
            </a:r>
            <a:r>
              <a:rPr lang="en-US" sz="2800" smtClean="0"/>
              <a:t>Report</a:t>
            </a:r>
            <a:endParaRPr lang="en-US" sz="28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43600" y="5410200"/>
            <a:ext cx="2743200" cy="1311275"/>
          </a:xfrm>
        </p:spPr>
        <p:txBody>
          <a:bodyPr/>
          <a:lstStyle/>
          <a:p>
            <a:pPr>
              <a:defRPr/>
            </a:pPr>
            <a:r>
              <a:rPr lang="en-US" sz="1600" dirty="0" smtClean="0"/>
              <a:t>Chief Gregory P. </a:t>
            </a:r>
            <a:r>
              <a:rPr lang="en-US" sz="1600" dirty="0" err="1" smtClean="0"/>
              <a:t>Suhr</a:t>
            </a:r>
            <a:endParaRPr lang="en-US" sz="1600" dirty="0" smtClean="0"/>
          </a:p>
          <a:p>
            <a:pPr>
              <a:defRPr/>
            </a:pPr>
            <a:r>
              <a:rPr lang="en-US" sz="1600" dirty="0" smtClean="0"/>
              <a:t>Commander Ann </a:t>
            </a:r>
            <a:r>
              <a:rPr lang="en-US" sz="1600" dirty="0" err="1" smtClean="0"/>
              <a:t>Mannix</a:t>
            </a:r>
            <a:endParaRPr lang="en-US" sz="1600" dirty="0" smtClean="0"/>
          </a:p>
          <a:p>
            <a:pPr>
              <a:defRPr/>
            </a:pPr>
            <a:r>
              <a:rPr lang="en-US" sz="1600" dirty="0" smtClean="0"/>
              <a:t>Captain Tim Oberzeir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May  2015</a:t>
            </a:r>
            <a:endParaRPr lang="en-US" dirty="0"/>
          </a:p>
        </p:txBody>
      </p:sp>
      <p:pic>
        <p:nvPicPr>
          <p:cNvPr id="4" name="Picture 3" descr="sfpd_patch_ne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2888" y="3200400"/>
            <a:ext cx="191822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47684"/>
          <a:ext cx="8229597" cy="5029316"/>
        </p:xfrm>
        <a:graphic>
          <a:graphicData uri="http://schemas.openxmlformats.org/drawingml/2006/table">
            <a:tbl>
              <a:tblPr/>
              <a:tblGrid>
                <a:gridCol w="593405"/>
                <a:gridCol w="890107"/>
                <a:gridCol w="749565"/>
                <a:gridCol w="749565"/>
                <a:gridCol w="749565"/>
                <a:gridCol w="749565"/>
                <a:gridCol w="749565"/>
                <a:gridCol w="749565"/>
                <a:gridCol w="749565"/>
                <a:gridCol w="749565"/>
                <a:gridCol w="749565"/>
              </a:tblGrid>
              <a:tr h="503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6100"/>
                          </a:solidFill>
                          <a:latin typeface="Calibri"/>
                        </a:rPr>
                        <a:t>Period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Station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Red Light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Stop Sign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Ped Right of Way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Speeding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Failure to Yield w/Turning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Total - Focus 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Total - All Cites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% of Station Cites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% of Citywide Cites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60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1 QTR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Central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332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2,418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60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61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Southern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205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418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2,769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029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Bayview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433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611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2,989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6029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Mission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416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2,715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029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Northern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269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247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738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2,520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6029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Park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368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569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2,123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029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Richmond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775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584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1,687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2,865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6029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Ingleside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607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862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3,017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029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Taraval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281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651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2,575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6029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Tenderloin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168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1,876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029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Traffic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494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639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1,902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6,732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6029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Tact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87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1,275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029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1,702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3,399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1,502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1,738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100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8,441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33,874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0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6100"/>
                          </a:solidFill>
                          <a:latin typeface="Calibri"/>
                        </a:rPr>
                        <a:t>1 QTR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Central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295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2,410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60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61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Southern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218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1,369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029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Bayview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315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530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2,578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6029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Mission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289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1,873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029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Northern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278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784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2,749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6029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Park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224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734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2,651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029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Richmond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746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157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877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1,886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3,281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6029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Ingleside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363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560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2,026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029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Taraval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244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464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832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3,922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6029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Tenderloin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302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1,763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029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Traffic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521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1,444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6,999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6029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Tact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88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1,592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029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1,445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2,972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1,496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1,933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116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7,962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33,213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029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Change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E55-49E0-4E5A-A0AA-0222C8D06D9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Focus Five Traffic Citations by Station</a:t>
            </a:r>
            <a:br>
              <a:rPr lang="en-US" dirty="0" smtClean="0"/>
            </a:br>
            <a:r>
              <a:rPr lang="en-US" dirty="0" smtClean="0"/>
              <a:t>Q 2014 </a:t>
            </a:r>
            <a:r>
              <a:rPr lang="en-US" dirty="0" err="1" smtClean="0"/>
              <a:t>vs</a:t>
            </a:r>
            <a:r>
              <a:rPr lang="en-US" dirty="0" smtClean="0"/>
              <a:t> 1Q 2015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Focus Five Citywide Citations by Station</a:t>
            </a:r>
            <a:br>
              <a:rPr lang="en-US" dirty="0" smtClean="0"/>
            </a:br>
            <a:r>
              <a:rPr lang="en-US" dirty="0" smtClean="0"/>
              <a:t>1Q 2014 </a:t>
            </a:r>
            <a:r>
              <a:rPr lang="en-US" dirty="0" err="1" smtClean="0"/>
              <a:t>vs</a:t>
            </a:r>
            <a:r>
              <a:rPr lang="en-US" dirty="0" smtClean="0"/>
              <a:t> 1Q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E55-49E0-4E5A-A0AA-0222C8D06D91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6002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Focus 5 Traffic Citations </a:t>
            </a:r>
            <a:br>
              <a:rPr lang="en-US" dirty="0" smtClean="0"/>
            </a:br>
            <a:r>
              <a:rPr lang="en-US" dirty="0" smtClean="0"/>
              <a:t>Citywide 1Q 2015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52601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E55-49E0-4E5A-A0AA-0222C8D06D9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Citywide Traffic Citations – 1Q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E55-49E0-4E5A-A0AA-0222C8D06D91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066800" y="1524000"/>
          <a:ext cx="7315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8382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Top 5 Primary Collision Causes –  2014</a:t>
            </a:r>
            <a:br>
              <a:rPr lang="en-US" sz="2400" dirty="0" smtClean="0"/>
            </a:br>
            <a:r>
              <a:rPr lang="en-US" sz="2400" dirty="0" smtClean="0"/>
              <a:t>Broken Down by Station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E55-49E0-4E5A-A0AA-0222C8D06D9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6488668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 </a:t>
            </a:r>
            <a:r>
              <a:rPr lang="en-US" sz="1000" dirty="0" smtClean="0"/>
              <a:t>Reported incidents when the primary collision factor has been determined.</a:t>
            </a:r>
            <a:endParaRPr lang="en-US" sz="100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762000" y="891806"/>
          <a:ext cx="7696201" cy="5585194"/>
        </p:xfrm>
        <a:graphic>
          <a:graphicData uri="http://schemas.openxmlformats.org/drawingml/2006/table">
            <a:tbl>
              <a:tblPr/>
              <a:tblGrid>
                <a:gridCol w="905872"/>
                <a:gridCol w="935573"/>
                <a:gridCol w="1113778"/>
                <a:gridCol w="1191740"/>
                <a:gridCol w="1128628"/>
                <a:gridCol w="1440486"/>
                <a:gridCol w="980124"/>
              </a:tblGrid>
              <a:tr h="1906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Unsafe Speed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Ped R/W Violation 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Red Light 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Unsafe Turning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Unsafe Starting/Backing 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- Top 5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506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PCF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169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6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Percentage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506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Southern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Unsafe Speed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Unsafe Turning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Red Light 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Unsafe Lane Change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Ped R/W Violation 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506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PCF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6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Percentage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506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Bayview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Unsafe Speed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Unsafe Turning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Unsafe Starting/Backing 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Stop Sign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Ped R/W Violation 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506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PCF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232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6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Percentage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51%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511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Mission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Unsafe Speed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Unsafe Turning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Ped R/W Violation 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Unsafe Starting/Backing 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FTY - Left Turn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506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PCF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244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6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Percentage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8356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Northern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Unsafe Speed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Red Light 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Ped R/W Violation 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Unsafe Turning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Unsafe Starting/Backing 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506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PCF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297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6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Percentage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662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Park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Unsafe Speed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Unsafe Starting/Backing 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Ped R/W Violation 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Red Light 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FTY - Left Turn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506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PCF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6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Percentage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47%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6238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Richmond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Unsafe Speed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Ped R/W Violation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Unsafe Turning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FTY - Left Turn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Red Light 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506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PCF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157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6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Percentage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662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Ingleside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Unsafe Speed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Unsafe Starting/Backing 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Unsafe Turning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Ped R/W Violation 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Red Light 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506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PCF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249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6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Percentage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57%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9917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Taraval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Unsafe Speed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Ped R/W Violation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Unsafe Starting/Backing 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Unsafe Turning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Unsafe Lane Change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506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PCF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228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6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Percentage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52%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5915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Tenderloin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Unsafe Speed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Red Light 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Unsafe Starting/Backing 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Ped R/W Violation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Unsafe Lane Change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506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PCF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6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Percentage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506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Citywide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Unsafe Speed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Unsafe Turning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Ped R/W Violation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Red Light 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Unsafe Starting/Backing 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506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PCF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852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308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247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1979 ** 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6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Percentage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43%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6402" marR="6402" marT="64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6402" marR="6402" marT="6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Injury Severity </a:t>
            </a:r>
            <a:br>
              <a:rPr lang="en-US" sz="3600" dirty="0" smtClean="0"/>
            </a:br>
            <a:r>
              <a:rPr lang="en-US" sz="3600" dirty="0" smtClean="0"/>
              <a:t> Q1 2014 </a:t>
            </a:r>
            <a:r>
              <a:rPr lang="en-US" sz="3600" dirty="0" err="1" smtClean="0"/>
              <a:t>vs</a:t>
            </a:r>
            <a:r>
              <a:rPr lang="en-US" sz="3600" dirty="0" smtClean="0"/>
              <a:t> Q1 2015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262366"/>
          <a:ext cx="79248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332"/>
                <a:gridCol w="1056640"/>
                <a:gridCol w="1358537"/>
                <a:gridCol w="1283063"/>
                <a:gridCol w="2264228"/>
              </a:tblGrid>
              <a:tr h="2807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1Q 2014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1Q 2015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Increase/Decrease</a:t>
                      </a:r>
                      <a:endParaRPr lang="en-US" sz="1600" dirty="0"/>
                    </a:p>
                  </a:txBody>
                  <a:tcPr/>
                </a:tc>
              </a:tr>
              <a:tr h="25525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Fatal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-56%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5525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Severe</a:t>
                      </a:r>
                      <a:r>
                        <a:rPr lang="en-US" sz="1400" baseline="0" dirty="0" smtClean="0"/>
                        <a:t> Injury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2%</a:t>
                      </a:r>
                      <a:endParaRPr lang="en-US" sz="1400" dirty="0"/>
                    </a:p>
                  </a:txBody>
                  <a:tcPr/>
                </a:tc>
              </a:tr>
              <a:tr h="25525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Other Visible Injury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863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1%</a:t>
                      </a:r>
                      <a:endParaRPr lang="en-US" sz="1400" dirty="0"/>
                    </a:p>
                  </a:txBody>
                  <a:tcPr/>
                </a:tc>
              </a:tr>
              <a:tr h="25525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Complaint of Pain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8%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E55-49E0-4E5A-A0AA-0222C8D06D91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676400" y="3276600"/>
          <a:ext cx="5333999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5059363"/>
          </a:xfrm>
        </p:spPr>
        <p:txBody>
          <a:bodyPr>
            <a:normAutofit/>
          </a:bodyPr>
          <a:lstStyle/>
          <a:p>
            <a:pPr lvl="8">
              <a:buNone/>
            </a:pPr>
            <a:r>
              <a:rPr lang="en-US" sz="6000" dirty="0" smtClean="0"/>
              <a:t>Questions? 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E55-49E0-4E5A-A0AA-0222C8D06D9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 descr="sfpd_patch_ne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3124200"/>
            <a:ext cx="1918225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trategies for Focus on Five and Vision Zero Enforcement: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334000"/>
          </a:xfrm>
        </p:spPr>
        <p:txBody>
          <a:bodyPr>
            <a:normAutofit fontScale="62500" lnSpcReduction="20000"/>
          </a:bodyPr>
          <a:lstStyle/>
          <a:p>
            <a:pPr lvl="1">
              <a:buFont typeface="Wingdings" pitchFamily="2" charset="2"/>
              <a:buChar char="v"/>
            </a:pPr>
            <a:r>
              <a:rPr lang="en-US" dirty="0" smtClean="0"/>
              <a:t>In January, a Roll Call Training DVD was released addressing Bicycle and Traffic Safety.</a:t>
            </a:r>
          </a:p>
          <a:p>
            <a:pPr lvl="1">
              <a:buFont typeface="Wingdings" pitchFamily="2" charset="2"/>
              <a:buChar char="v"/>
            </a:pPr>
            <a:endParaRPr lang="en-US" dirty="0" smtClean="0"/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In February, an email was sent to each member of the SFPD explaining Vision Zero and their role.</a:t>
            </a:r>
          </a:p>
          <a:p>
            <a:pPr lvl="1">
              <a:buFont typeface="Wingdings" pitchFamily="2" charset="2"/>
              <a:buChar char="v"/>
            </a:pPr>
            <a:endParaRPr lang="en-US" dirty="0" smtClean="0"/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Daily Enforcement: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Focus on the Five Enforcement Operations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Traffic Safety Enforcement Operations focusing on top collision locations</a:t>
            </a:r>
          </a:p>
          <a:p>
            <a:pPr lvl="2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Special Enforcement Operations: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Senior Centers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School Zones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Block the Box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Pedestrian Decoy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Lidar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Joint Traffic Safety Operations with our Traffic Safety Partner - CHP</a:t>
            </a:r>
          </a:p>
          <a:p>
            <a:pPr lvl="2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Education and Outreach: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Bicycle and Pedestrian Safety presentations at Schools, Senior Centers and District Station Community meetings</a:t>
            </a:r>
          </a:p>
          <a:p>
            <a:pPr lvl="2">
              <a:buFont typeface="Wingdings" pitchFamily="2" charset="2"/>
              <a:buChar char="Ø"/>
            </a:pPr>
            <a:endParaRPr lang="en-US" dirty="0" smtClean="0"/>
          </a:p>
          <a:p>
            <a:pPr lvl="2">
              <a:buFont typeface="Wingdings" pitchFamily="2" charset="2"/>
              <a:buChar char="Ø"/>
            </a:pPr>
            <a:endParaRPr lang="en-US" dirty="0" smtClean="0"/>
          </a:p>
          <a:p>
            <a:pPr lvl="2">
              <a:buFont typeface="Wingdings" pitchFamily="2" charset="2"/>
              <a:buChar char="Ø"/>
            </a:pPr>
            <a:endParaRPr lang="en-US" dirty="0" smtClean="0"/>
          </a:p>
          <a:p>
            <a:pPr lvl="2">
              <a:buFont typeface="Wingdings" pitchFamily="2" charset="2"/>
              <a:buChar char="Ø"/>
            </a:pPr>
            <a:endParaRPr lang="en-US" dirty="0" smtClean="0"/>
          </a:p>
          <a:p>
            <a:pPr lvl="2">
              <a:buFont typeface="Wingdings" pitchFamily="2" charset="2"/>
              <a:buChar char="Ø"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2">
              <a:buFont typeface="Wingdings" pitchFamily="2" charset="2"/>
              <a:buChar char="v"/>
            </a:pPr>
            <a:endParaRPr lang="en-US" dirty="0" smtClean="0"/>
          </a:p>
          <a:p>
            <a:pPr lvl="1">
              <a:buFont typeface="Wingdings" pitchFamily="2" charset="2"/>
              <a:buChar char="v"/>
            </a:pPr>
            <a:endParaRPr lang="en-US" dirty="0" smtClean="0"/>
          </a:p>
          <a:p>
            <a:pPr lvl="1">
              <a:buFont typeface="Wingdings" pitchFamily="2" charset="2"/>
              <a:buChar char="v"/>
            </a:pPr>
            <a:endParaRPr lang="en-US" dirty="0" smtClean="0"/>
          </a:p>
          <a:p>
            <a:pPr lvl="1">
              <a:buFont typeface="Wingdings" pitchFamily="2" charset="2"/>
              <a:buChar char="v"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E55-49E0-4E5A-A0AA-0222C8D06D9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Operation Plans - 2015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334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Continued and expanded School Crossing Guard Program</a:t>
            </a:r>
          </a:p>
          <a:p>
            <a:pPr lvl="2">
              <a:buClr>
                <a:srgbClr val="66CCFF"/>
              </a:buClr>
              <a:buFont typeface="Wingdings" pitchFamily="2" charset="2"/>
              <a:buChar char="v"/>
            </a:pPr>
            <a:r>
              <a:rPr lang="en-US" dirty="0" smtClean="0"/>
              <a:t>12 current participating schools</a:t>
            </a:r>
          </a:p>
          <a:p>
            <a:pPr lvl="2">
              <a:buClr>
                <a:srgbClr val="66CCFF"/>
              </a:buClr>
              <a:buFont typeface="Wingdings" pitchFamily="2" charset="2"/>
              <a:buChar char="v"/>
            </a:pPr>
            <a:r>
              <a:rPr lang="en-US" dirty="0" smtClean="0"/>
              <a:t>2 schools recently added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Continued Education and Outreach – Pedestrian and Bicycle Safety presentations given at Schools, Senior Centers and District Station Community meetings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Continued Enforcement at School Zones and Senior Centers</a:t>
            </a:r>
          </a:p>
          <a:p>
            <a:pPr lvl="2">
              <a:buClr>
                <a:srgbClr val="66CCFF"/>
              </a:buClr>
              <a:buFont typeface="Wingdings" pitchFamily="2" charset="2"/>
              <a:buChar char="v"/>
            </a:pPr>
            <a:r>
              <a:rPr lang="en-US" dirty="0" smtClean="0"/>
              <a:t>Increased Lidar Speed Enforcement Operations </a:t>
            </a:r>
          </a:p>
          <a:p>
            <a:pPr marL="420624" lvl="2" indent="-384048">
              <a:buClr>
                <a:schemeClr val="accent1"/>
              </a:buClr>
              <a:buSzPct val="80000"/>
              <a:buNone/>
            </a:pPr>
            <a:endParaRPr lang="en-US" dirty="0" smtClean="0"/>
          </a:p>
          <a:p>
            <a:r>
              <a:rPr lang="en-US" dirty="0" smtClean="0"/>
              <a:t>Continued joint Traffic Safety Operations with our Traffic Safety Partner - CHP 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Increase the number of citations issued that focus on the five – primary collision factors</a:t>
            </a:r>
          </a:p>
          <a:p>
            <a:pPr lvl="2">
              <a:buClr>
                <a:srgbClr val="66CCFF"/>
              </a:buClr>
              <a:buFont typeface="Wingdings" pitchFamily="2" charset="2"/>
              <a:buChar char="v"/>
            </a:pPr>
            <a:r>
              <a:rPr lang="en-US" dirty="0" smtClean="0"/>
              <a:t>Stations versus Citywide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Continued collaboration with other city agencies and advocacy groups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E55-49E0-4E5A-A0AA-0222C8D06D9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Citywide Traffic Citations –  2014</a:t>
            </a:r>
            <a:br>
              <a:rPr lang="en-US" sz="3600" dirty="0" smtClean="0"/>
            </a:br>
            <a:r>
              <a:rPr lang="en-US" sz="3600" dirty="0" smtClean="0"/>
              <a:t>Broken Down by Station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E55-49E0-4E5A-A0AA-0222C8D06D91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371595"/>
          <a:ext cx="8229600" cy="4957104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</a:tblGrid>
              <a:tr h="5334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Type / Stations</a:t>
                      </a:r>
                    </a:p>
                  </a:txBody>
                  <a:tcPr marL="7293" marR="7293" marT="7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DA1F28"/>
                          </a:solidFill>
                          <a:latin typeface="Arial"/>
                        </a:rPr>
                        <a:t>Red lights </a:t>
                      </a:r>
                    </a:p>
                  </a:txBody>
                  <a:tcPr marL="7293" marR="7293" marT="7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9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DA1F28"/>
                          </a:solidFill>
                          <a:latin typeface="Arial"/>
                        </a:rPr>
                        <a:t>Stop signs </a:t>
                      </a:r>
                    </a:p>
                  </a:txBody>
                  <a:tcPr marL="7293" marR="7293" marT="7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9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DA1F28"/>
                          </a:solidFill>
                          <a:latin typeface="Arial"/>
                        </a:rPr>
                        <a:t>Ped R/W </a:t>
                      </a:r>
                    </a:p>
                  </a:txBody>
                  <a:tcPr marL="7293" marR="7293" marT="7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9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DA1F28"/>
                          </a:solidFill>
                          <a:latin typeface="Arial"/>
                        </a:rPr>
                        <a:t>Speeding </a:t>
                      </a:r>
                    </a:p>
                  </a:txBody>
                  <a:tcPr marL="7293" marR="7293" marT="7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9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DA1F28"/>
                          </a:solidFill>
                          <a:latin typeface="Arial"/>
                        </a:rPr>
                        <a:t>Fail Yield w/Turn </a:t>
                      </a:r>
                    </a:p>
                  </a:txBody>
                  <a:tcPr marL="7293" marR="7293" marT="7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9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DA1F28"/>
                          </a:solidFill>
                          <a:latin typeface="Arial"/>
                        </a:rPr>
                        <a:t>Total – Focus 5</a:t>
                      </a:r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endParaRPr lang="en-US" sz="700" b="1" i="0" u="none" strike="noStrike">
                        <a:solidFill>
                          <a:srgbClr val="DA1F28"/>
                        </a:solidFill>
                        <a:latin typeface="Arial"/>
                      </a:endParaRPr>
                    </a:p>
                  </a:txBody>
                  <a:tcPr marL="7293" marR="7293" marT="7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9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%  of Focus 5   </a:t>
                      </a:r>
                    </a:p>
                  </a:txBody>
                  <a:tcPr marL="7293" marR="7293" marT="7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9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Cell Phone </a:t>
                      </a:r>
                    </a:p>
                  </a:txBody>
                  <a:tcPr marL="7293" marR="7293" marT="7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Unlicensed Driver</a:t>
                      </a:r>
                    </a:p>
                  </a:txBody>
                  <a:tcPr marL="7293" marR="7293" marT="7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Suspended License</a:t>
                      </a:r>
                    </a:p>
                  </a:txBody>
                  <a:tcPr marL="7293" marR="7293" marT="7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Ped Offense </a:t>
                      </a:r>
                    </a:p>
                  </a:txBody>
                  <a:tcPr marL="7293" marR="7293" marT="7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Bike Offense </a:t>
                      </a:r>
                    </a:p>
                  </a:txBody>
                  <a:tcPr marL="7293" marR="7293" marT="7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All Others</a:t>
                      </a:r>
                    </a:p>
                  </a:txBody>
                  <a:tcPr marL="7293" marR="7293" marT="7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Total Citations Issued</a:t>
                      </a:r>
                    </a:p>
                  </a:txBody>
                  <a:tcPr marL="7293" marR="7293" marT="7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% of all Citations Issued  </a:t>
                      </a:r>
                    </a:p>
                  </a:txBody>
                  <a:tcPr marL="7293" marR="7293" marT="7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</a:tr>
              <a:tr h="34028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Central </a:t>
                      </a:r>
                    </a:p>
                  </a:txBody>
                  <a:tcPr marL="7293" marR="7293" marT="72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441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273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270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224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1,214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129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265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8,517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10,414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2481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Southern </a:t>
                      </a:r>
                    </a:p>
                  </a:txBody>
                  <a:tcPr marL="7293" marR="7293" marT="72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592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185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149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351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1,282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189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180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186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165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6,531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8,626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32481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Bayview  </a:t>
                      </a:r>
                    </a:p>
                  </a:txBody>
                  <a:tcPr marL="7293" marR="7293" marT="72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312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1,743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128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325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2,592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344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427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735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177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7,936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12,302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2481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Mission </a:t>
                      </a:r>
                    </a:p>
                  </a:txBody>
                  <a:tcPr marL="7293" marR="7293" marT="72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327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537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439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1,396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190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363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279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537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207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5,392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8,364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32481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Northern </a:t>
                      </a:r>
                    </a:p>
                  </a:txBody>
                  <a:tcPr marL="7293" marR="7293" marT="72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858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677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314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219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2,117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531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157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184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287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151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7,688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11,115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2481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Park </a:t>
                      </a:r>
                    </a:p>
                  </a:txBody>
                  <a:tcPr marL="7293" marR="7293" marT="72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279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878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194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340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1,701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344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152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4,816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7,152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32481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Richmond </a:t>
                      </a:r>
                    </a:p>
                  </a:txBody>
                  <a:tcPr marL="7293" marR="7293" marT="72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486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3,253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580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3,186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7,594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58%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298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107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4,910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13,099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2481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Ingleside </a:t>
                      </a:r>
                    </a:p>
                  </a:txBody>
                  <a:tcPr marL="7293" marR="7293" marT="72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296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2,490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385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293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3,480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464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331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252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528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5,458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10,575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32481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Taraval </a:t>
                      </a:r>
                    </a:p>
                  </a:txBody>
                  <a:tcPr marL="7293" marR="7293" marT="72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261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1,000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419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1,480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3,228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25%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362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159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203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8,928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12,939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51042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Tenderloin </a:t>
                      </a:r>
                    </a:p>
                  </a:txBody>
                  <a:tcPr marL="7293" marR="7293" marT="72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578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684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283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168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3,058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416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2,310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6,992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32481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Traffic </a:t>
                      </a:r>
                    </a:p>
                  </a:txBody>
                  <a:tcPr marL="7293" marR="7293" marT="72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1,002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1,921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1,427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934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5,325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2,188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297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311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752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380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14,039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23,292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32481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Tact </a:t>
                      </a:r>
                    </a:p>
                  </a:txBody>
                  <a:tcPr marL="7293" marR="7293" marT="72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-    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211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192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4,177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4,727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32481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</a:t>
                      </a:r>
                    </a:p>
                  </a:txBody>
                  <a:tcPr marL="7293" marR="7293" marT="72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5,504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13,061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4,415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7,454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390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30,824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5,514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2,177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2,820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5,969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1,591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80,702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129,597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7293" marR="7293" marT="729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Citywide Traffic Citations –  2014</a:t>
            </a:r>
            <a:br>
              <a:rPr lang="en-US" sz="3600" dirty="0" smtClean="0"/>
            </a:br>
            <a:r>
              <a:rPr lang="en-US" sz="3600" dirty="0" smtClean="0"/>
              <a:t>Broken Down by Mode &amp; QTR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E55-49E0-4E5A-A0AA-0222C8D06D91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533398" y="1600200"/>
          <a:ext cx="8153402" cy="4723797"/>
        </p:xfrm>
        <a:graphic>
          <a:graphicData uri="http://schemas.openxmlformats.org/drawingml/2006/table">
            <a:tbl>
              <a:tblPr/>
              <a:tblGrid>
                <a:gridCol w="533402"/>
                <a:gridCol w="381000"/>
                <a:gridCol w="392721"/>
                <a:gridCol w="395819"/>
                <a:gridCol w="395819"/>
                <a:gridCol w="395819"/>
                <a:gridCol w="395819"/>
                <a:gridCol w="395819"/>
                <a:gridCol w="395819"/>
                <a:gridCol w="395819"/>
                <a:gridCol w="395819"/>
                <a:gridCol w="395819"/>
                <a:gridCol w="395819"/>
                <a:gridCol w="487869"/>
                <a:gridCol w="395819"/>
                <a:gridCol w="395819"/>
                <a:gridCol w="469458"/>
                <a:gridCol w="379708"/>
                <a:gridCol w="379708"/>
                <a:gridCol w="379708"/>
              </a:tblGrid>
              <a:tr h="4292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Period</a:t>
                      </a:r>
                    </a:p>
                  </a:txBody>
                  <a:tcPr marL="56956" marR="6328" marT="6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1st QTR 2014</a:t>
                      </a:r>
                    </a:p>
                  </a:txBody>
                  <a:tcPr marL="6328" marR="6328" marT="6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2nd QTR 2014</a:t>
                      </a:r>
                    </a:p>
                  </a:txBody>
                  <a:tcPr marL="6328" marR="6328" marT="6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3rd QTR 2014</a:t>
                      </a:r>
                    </a:p>
                  </a:txBody>
                  <a:tcPr marL="6328" marR="6328" marT="6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4th QTR 2014</a:t>
                      </a:r>
                    </a:p>
                  </a:txBody>
                  <a:tcPr marL="6328" marR="6328" marT="6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YTD 2014 - by Type</a:t>
                      </a:r>
                    </a:p>
                  </a:txBody>
                  <a:tcPr marL="6328" marR="6328" marT="6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YTD 2014 </a:t>
                      </a:r>
                    </a:p>
                  </a:txBody>
                  <a:tcPr marL="6328" marR="6328" marT="6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% of All Citations</a:t>
                      </a:r>
                    </a:p>
                  </a:txBody>
                  <a:tcPr marL="6328" marR="6328" marT="6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50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Station / Type</a:t>
                      </a:r>
                    </a:p>
                  </a:txBody>
                  <a:tcPr marL="56956" marR="6328" marT="6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Auto</a:t>
                      </a:r>
                    </a:p>
                  </a:txBody>
                  <a:tcPr marL="6328" marR="6328" marT="6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Ped. </a:t>
                      </a:r>
                    </a:p>
                  </a:txBody>
                  <a:tcPr marL="6328" marR="6328" marT="6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Bike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328" marR="6328" marT="6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Auto</a:t>
                      </a:r>
                    </a:p>
                  </a:txBody>
                  <a:tcPr marL="6328" marR="6328" marT="6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Ped. </a:t>
                      </a:r>
                    </a:p>
                  </a:txBody>
                  <a:tcPr marL="6328" marR="6328" marT="6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Bike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328" marR="6328" marT="6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Auto</a:t>
                      </a:r>
                    </a:p>
                  </a:txBody>
                  <a:tcPr marL="6328" marR="6328" marT="6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Ped. </a:t>
                      </a:r>
                    </a:p>
                  </a:txBody>
                  <a:tcPr marL="6328" marR="6328" marT="6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Bike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328" marR="6328" marT="6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Auto</a:t>
                      </a:r>
                    </a:p>
                  </a:txBody>
                  <a:tcPr marL="6328" marR="6328" marT="6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Ped. </a:t>
                      </a:r>
                    </a:p>
                  </a:txBody>
                  <a:tcPr marL="6328" marR="6328" marT="6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Bike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328" marR="6328" marT="6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Total - Auto</a:t>
                      </a:r>
                    </a:p>
                  </a:txBody>
                  <a:tcPr marL="6328" marR="6328" marT="6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Total - Ped.</a:t>
                      </a:r>
                    </a:p>
                  </a:txBody>
                  <a:tcPr marL="6328" marR="6328" marT="6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Total </a:t>
                      </a:r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– Bike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328" marR="6328" marT="6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Grand Total</a:t>
                      </a:r>
                    </a:p>
                  </a:txBody>
                  <a:tcPr marL="6328" marR="6328" marT="6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Total - Auto</a:t>
                      </a:r>
                    </a:p>
                  </a:txBody>
                  <a:tcPr marL="6328" marR="6328" marT="6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Total - Ped.</a:t>
                      </a:r>
                    </a:p>
                  </a:txBody>
                  <a:tcPr marL="6328" marR="6328" marT="6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Total– Bike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328" marR="6328" marT="6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</a:tr>
              <a:tr h="2536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Central </a:t>
                      </a:r>
                    </a:p>
                  </a:txBody>
                  <a:tcPr marL="6328" marR="6328" marT="632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2,366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51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1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2,303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46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2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2,666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118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3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2,800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50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8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10,135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265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14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10,414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</a:tr>
              <a:tr h="2536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Southern </a:t>
                      </a:r>
                    </a:p>
                  </a:txBody>
                  <a:tcPr marL="6328" marR="6328" marT="632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2,648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56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65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2,424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79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51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1,787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33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30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1,416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18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19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8,275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186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165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8,626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</a:tr>
              <a:tr h="2536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Bayview </a:t>
                      </a:r>
                    </a:p>
                  </a:txBody>
                  <a:tcPr marL="6328" marR="6328" marT="632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2,924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35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30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3,238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51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33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3,381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33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16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2,491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58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12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12,034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177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91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12,302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</a:tr>
              <a:tr h="2536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Mission </a:t>
                      </a:r>
                    </a:p>
                  </a:txBody>
                  <a:tcPr marL="6328" marR="6328" marT="632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2,526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141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48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1,790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221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61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1,586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59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47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1,718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116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51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7,620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537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207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8,364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</a:tr>
              <a:tr h="2536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Northern </a:t>
                      </a:r>
                    </a:p>
                  </a:txBody>
                  <a:tcPr marL="6328" marR="6328" marT="632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2,420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61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39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3,175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79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56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2,508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56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30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2,574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91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26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10,677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287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151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11,115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</a:tr>
              <a:tr h="2536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Park </a:t>
                      </a:r>
                    </a:p>
                  </a:txBody>
                  <a:tcPr marL="6328" marR="6328" marT="632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2,108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11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4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1,483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2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-  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1,735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13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16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1,761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5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14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7,087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31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34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7,152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</a:tr>
              <a:tr h="2536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Richmond </a:t>
                      </a:r>
                    </a:p>
                  </a:txBody>
                  <a:tcPr marL="6328" marR="6328" marT="632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2,844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15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6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3,111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14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22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3,710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11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4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3,340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11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11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13,005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51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43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13,099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</a:tr>
              <a:tr h="2536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Ingleside </a:t>
                      </a:r>
                    </a:p>
                  </a:txBody>
                  <a:tcPr marL="6328" marR="6328" marT="632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2,819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173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25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2,740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144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14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2,727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99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15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1,699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112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8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9,985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528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62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10,575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</a:tr>
              <a:tr h="2536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Taraval </a:t>
                      </a:r>
                    </a:p>
                  </a:txBody>
                  <a:tcPr marL="6328" marR="6328" marT="632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2,553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20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2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3,211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11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8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3,445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7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-  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3,671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11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-  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12,880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49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10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12,939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</a:tr>
              <a:tr h="27350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Tenderloin </a:t>
                      </a:r>
                    </a:p>
                  </a:txBody>
                  <a:tcPr marL="6328" marR="6328" marT="632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843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901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132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841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777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103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838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870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109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996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510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72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3,518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3,058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416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6,992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</a:tr>
              <a:tr h="2536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Traffic</a:t>
                      </a:r>
                    </a:p>
                  </a:txBody>
                  <a:tcPr marL="6328" marR="6328" marT="632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6,117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475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140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5,512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90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52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4,874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69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102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5,657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118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86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22,160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752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380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23,292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95%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1"/>
                    </a:solidFill>
                  </a:tcPr>
                </a:tc>
              </a:tr>
              <a:tr h="2536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Tact </a:t>
                      </a:r>
                    </a:p>
                  </a:txBody>
                  <a:tcPr marL="6328" marR="6328" marT="632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1,269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4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2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1,023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29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7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1,032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5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1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1,337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10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8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4,661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48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18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4,727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</a:tr>
              <a:tr h="33168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Total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31,437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  1,943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     494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30,851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  1,543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     409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30,289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  1,373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     373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29,460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  1,110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     315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 122,037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  5,969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  1,591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129,597 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94%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6328" marR="6328" marT="632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2014 Citywide Traffic Citations</a:t>
            </a:r>
            <a:br>
              <a:rPr lang="en-US" dirty="0" smtClean="0"/>
            </a:br>
            <a:r>
              <a:rPr lang="en-US" dirty="0" smtClean="0"/>
              <a:t>Broken Down by 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E55-49E0-4E5A-A0AA-0222C8D06D91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838200" y="17526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Traffic Citations - Citywide</a:t>
            </a:r>
            <a:br>
              <a:rPr lang="en-US" dirty="0" smtClean="0"/>
            </a:br>
            <a:r>
              <a:rPr lang="en-US" dirty="0" smtClean="0"/>
              <a:t>Q4 2013 </a:t>
            </a:r>
            <a:r>
              <a:rPr lang="en-US" dirty="0" err="1" smtClean="0"/>
              <a:t>vs</a:t>
            </a:r>
            <a:r>
              <a:rPr lang="en-US" dirty="0" smtClean="0"/>
              <a:t> Q4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E55-49E0-4E5A-A0AA-0222C8D06D91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23900" y="1981200"/>
          <a:ext cx="7696200" cy="4484532"/>
        </p:xfrm>
        <a:graphic>
          <a:graphicData uri="http://schemas.openxmlformats.org/drawingml/2006/table">
            <a:tbl>
              <a:tblPr/>
              <a:tblGrid>
                <a:gridCol w="2286000"/>
                <a:gridCol w="1752600"/>
                <a:gridCol w="1666691"/>
                <a:gridCol w="1990909"/>
              </a:tblGrid>
              <a:tr h="5367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Type / Year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QTR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b="1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QTR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Increase / Decrease 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27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Red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Light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1,114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1,461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+31%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327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Stop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Sign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2,316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2,777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+20%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7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Ped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Right of way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686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+36%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7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Speeding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1,781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+91%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7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Fail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Yield W/Turn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-22%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327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Cell Phone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1,362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1,269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7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Unlicensed Driver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+28%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327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Suspended License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+32%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7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Ped. Offense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1,110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+155%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327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Bike Offense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+94%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7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All Others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16,394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20,027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+22%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327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24,377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30,885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+27%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23748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Traffic Citations - Citywide </a:t>
            </a:r>
            <a:br>
              <a:rPr lang="en-US" sz="3600" dirty="0" smtClean="0"/>
            </a:br>
            <a:r>
              <a:rPr lang="en-US" sz="3600" dirty="0" smtClean="0"/>
              <a:t>1 QTR 2014 vs 1 QTR 2015</a:t>
            </a:r>
            <a:endParaRPr lang="en-US" sz="3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E55-49E0-4E5A-A0AA-0222C8D06D91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731520" y="1524000"/>
          <a:ext cx="7680961" cy="4646511"/>
        </p:xfrm>
        <a:graphic>
          <a:graphicData uri="http://schemas.openxmlformats.org/drawingml/2006/table">
            <a:tbl>
              <a:tblPr/>
              <a:tblGrid>
                <a:gridCol w="2249979"/>
                <a:gridCol w="1448263"/>
                <a:gridCol w="1635760"/>
                <a:gridCol w="2346959"/>
              </a:tblGrid>
              <a:tr h="16933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Type / Year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2014-1 Q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2015-1Q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Increase/Decrease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Red Light Camera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              4,070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              3,024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-26%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Red Lights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  1,702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  1,445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Stop Signs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  3,399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  2,972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Vio Ped Right of Way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  1,502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  1,496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Speeding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  1,738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  1,933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+11</a:t>
                      </a:r>
                      <a:r>
                        <a:rPr lang="en-US" sz="16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Fail Yield While Turn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     100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     116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+16</a:t>
                      </a:r>
                      <a:r>
                        <a:rPr lang="en-US" sz="16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Cell Phone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  1,419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  1,252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Unlicensed Driver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     569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                484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Suspended License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     728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                755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+4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Ped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Offense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  1,943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             1,103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-43%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Bike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Offense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     494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                612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+24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All Others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20,280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           21,045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+4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Total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33,874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           33,213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Focus Five Citywide Citations by Station</a:t>
            </a:r>
            <a:br>
              <a:rPr lang="en-US" dirty="0" smtClean="0"/>
            </a:br>
            <a:r>
              <a:rPr lang="en-US" dirty="0" smtClean="0"/>
              <a:t>1Q 2014 </a:t>
            </a:r>
            <a:r>
              <a:rPr lang="en-US" dirty="0" err="1" smtClean="0"/>
              <a:t>vs</a:t>
            </a:r>
            <a:r>
              <a:rPr lang="en-US" dirty="0" smtClean="0"/>
              <a:t> 1Q 2015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14400" y="1981200"/>
          <a:ext cx="7467599" cy="4419600"/>
        </p:xfrm>
        <a:graphic>
          <a:graphicData uri="http://schemas.openxmlformats.org/drawingml/2006/table">
            <a:tbl>
              <a:tblPr/>
              <a:tblGrid>
                <a:gridCol w="2069580"/>
                <a:gridCol w="1943287"/>
                <a:gridCol w="1890325"/>
                <a:gridCol w="1564407"/>
              </a:tblGrid>
              <a:tr h="2946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Focus 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Five –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Focus 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Five –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Change by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Station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1Q 2014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1Q 2015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Central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Southern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Bayview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Mission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-31%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Northern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Park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Richmond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1,886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Ingleside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-35%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Taraval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Tenderloin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Traffic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1,444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Tact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8,441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7,962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E55-49E0-4E5A-A0AA-0222C8D06D9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3512</TotalTime>
  <Words>2347</Words>
  <Application>Microsoft Office PowerPoint</Application>
  <PresentationFormat>On-screen Show (4:3)</PresentationFormat>
  <Paragraphs>1331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Technic</vt:lpstr>
      <vt:lpstr>San Francisco Police Department</vt:lpstr>
      <vt:lpstr>Strategies for Focus on Five and Vision Zero Enforcement:</vt:lpstr>
      <vt:lpstr> Operation Plans - 2015</vt:lpstr>
      <vt:lpstr>Citywide Traffic Citations –  2014 Broken Down by Station</vt:lpstr>
      <vt:lpstr>Citywide Traffic Citations –  2014 Broken Down by Mode &amp; QTR</vt:lpstr>
      <vt:lpstr>2014 Citywide Traffic Citations Broken Down by Type</vt:lpstr>
      <vt:lpstr>Traffic Citations - Citywide Q4 2013 vs Q4 2014</vt:lpstr>
      <vt:lpstr>Traffic Citations - Citywide  1 QTR 2014 vs 1 QTR 2015</vt:lpstr>
      <vt:lpstr>Focus Five Citywide Citations by Station 1Q 2014 vs 1Q 2015</vt:lpstr>
      <vt:lpstr>Focus Five Traffic Citations by Station Q 2014 vs 1Q 2015</vt:lpstr>
      <vt:lpstr>Focus Five Citywide Citations by Station 1Q 2014 vs 1Q 2015</vt:lpstr>
      <vt:lpstr> Focus 5 Traffic Citations  Citywide 1Q 2015</vt:lpstr>
      <vt:lpstr>Citywide Traffic Citations – 1Q 2015</vt:lpstr>
      <vt:lpstr>Top 5 Primary Collision Causes –  2014 Broken Down by Station</vt:lpstr>
      <vt:lpstr>Injury Severity   Q1 2014 vs Q1 2015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SFPD</dc:creator>
  <cp:lastModifiedBy>SFPD</cp:lastModifiedBy>
  <cp:revision>371</cp:revision>
  <dcterms:created xsi:type="dcterms:W3CDTF">2015-02-20T19:22:43Z</dcterms:created>
  <dcterms:modified xsi:type="dcterms:W3CDTF">2015-05-11T23:20:55Z</dcterms:modified>
</cp:coreProperties>
</file>